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4" r:id="rId1"/>
  </p:sldMasterIdLst>
  <p:sldIdLst>
    <p:sldId id="256" r:id="rId2"/>
    <p:sldId id="278" r:id="rId3"/>
    <p:sldId id="283" r:id="rId4"/>
    <p:sldId id="257" r:id="rId5"/>
    <p:sldId id="266" r:id="rId6"/>
    <p:sldId id="267" r:id="rId7"/>
    <p:sldId id="269" r:id="rId8"/>
    <p:sldId id="270" r:id="rId9"/>
    <p:sldId id="268" r:id="rId10"/>
    <p:sldId id="271" r:id="rId11"/>
    <p:sldId id="258" r:id="rId12"/>
    <p:sldId id="259" r:id="rId13"/>
    <p:sldId id="260" r:id="rId14"/>
    <p:sldId id="262" r:id="rId15"/>
    <p:sldId id="263" r:id="rId16"/>
    <p:sldId id="264" r:id="rId17"/>
    <p:sldId id="265" r:id="rId18"/>
    <p:sldId id="272" r:id="rId19"/>
    <p:sldId id="273" r:id="rId20"/>
    <p:sldId id="274" r:id="rId21"/>
    <p:sldId id="275" r:id="rId22"/>
    <p:sldId id="276" r:id="rId23"/>
    <p:sldId id="290" r:id="rId24"/>
    <p:sldId id="280" r:id="rId25"/>
    <p:sldId id="281" r:id="rId26"/>
    <p:sldId id="282" r:id="rId27"/>
    <p:sldId id="284" r:id="rId28"/>
    <p:sldId id="285" r:id="rId29"/>
    <p:sldId id="286" r:id="rId30"/>
    <p:sldId id="287" r:id="rId31"/>
    <p:sldId id="288" r:id="rId32"/>
    <p:sldId id="27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94B74B-D1A9-4E65-8650-263EC3B3EBCF}">
          <p14:sldIdLst>
            <p14:sldId id="256"/>
            <p14:sldId id="278"/>
            <p14:sldId id="283"/>
            <p14:sldId id="257"/>
            <p14:sldId id="266"/>
            <p14:sldId id="267"/>
            <p14:sldId id="269"/>
            <p14:sldId id="270"/>
            <p14:sldId id="268"/>
            <p14:sldId id="271"/>
            <p14:sldId id="258"/>
            <p14:sldId id="259"/>
            <p14:sldId id="260"/>
            <p14:sldId id="262"/>
            <p14:sldId id="263"/>
            <p14:sldId id="264"/>
            <p14:sldId id="265"/>
          </p14:sldIdLst>
        </p14:section>
        <p14:section name="Untitled Section" id="{D9C40575-080A-4ACE-B139-946DF26214DF}">
          <p14:sldIdLst>
            <p14:sldId id="272"/>
            <p14:sldId id="273"/>
            <p14:sldId id="274"/>
            <p14:sldId id="275"/>
            <p14:sldId id="276"/>
            <p14:sldId id="290"/>
            <p14:sldId id="280"/>
            <p14:sldId id="281"/>
            <p14:sldId id="282"/>
            <p14:sldId id="284"/>
            <p14:sldId id="285"/>
            <p14:sldId id="286"/>
            <p14:sldId id="287"/>
            <p14:sldId id="288"/>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336600"/>
    <a:srgbClr val="800000"/>
    <a:srgbClr val="808000"/>
    <a:srgbClr val="FF6600"/>
    <a:srgbClr val="CC3300"/>
    <a:srgbClr val="003399"/>
    <a:srgbClr val="008000"/>
    <a:srgbClr val="CC9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6871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799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0598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9780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84329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2686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2841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139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289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697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232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7838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32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84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113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429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9/28/2019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724245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g.met.icp@gmail.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bank.noornet.net/fa/Sources/View/67/%D9%BE%D8%A7%DB%8C%DA%AF%D8%A7%D9%87-%D9%85%DA%AF%DB%8C%D8%B1%D8%A7%D9%86" TargetMode="External"/><Relationship Id="rId2" Type="http://schemas.openxmlformats.org/officeDocument/2006/relationships/hyperlink" Target="http://bank.noornet.net/fa/Sources/View/51/%D9%BE%D8%A7%DB%8C%DA%AF%D8%A7%D9%87-%D9%85%D8%AC%D9%84%D8%A7%D8%AA-%D8%AA%D8%AE%D8%B5%D8%B5%DB%8C-%D9%86%D9%88%D8%B1"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bank.noornet.net/fa/Sources/View/1071/%D9%BE%D8%B1%D8%AA%D8%A7%D9%84-%D8%AC%D8%A7%D9%85%D8%B9-%D8%B9%D9%84%D9%88%D9%85-%D8%A7%D9%86%D8%B3%D8%A7%D9%86%DB%8C"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bank.noornet.net/fa/Sources/View/2110/%D9%BE%D8%A7%DB%8C%DA%AF%D8%A7%D9%87-%DA%AF%D9%86%D8%AC-(%D8%A7%DB%8C%D8%B1%D8%A7%D9%86%D8%AF%D8%A7%DA%A9)"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bank.noornet.net/fa/Sources/View/2113/%D9%BE%D8%A7%DB%8C%DA%AF%D8%A7%D9%87-%D8%A7%D8%B7%D9%84%D8%A7%D8%B9%D8%A7%D8%AA-%D8%B9%D9%84%D9%85%DB%8C-%D8%AC%D9%87%D8%A7%D8%AF-%D8%AF%D8%A7%D9%86%D8%B4%DA%AF%D8%A7%D9%87%DB%8C" TargetMode="External"/><Relationship Id="rId2" Type="http://schemas.openxmlformats.org/officeDocument/2006/relationships/hyperlink" Target="http://bank.noornet.net/fa/Sources/View/68/%D9%BE%D8%A7%DB%8C%DA%AF%D8%A7%D9%87-%D8%B3%DB%8C%D9%88%DB%8C%D9%84%DB%8C%DA%A9%D8%A7"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hyperlink" Target="http://www.noorlib.ir/view/fa/default" TargetMode="External"/><Relationship Id="rId2" Type="http://schemas.openxmlformats.org/officeDocument/2006/relationships/hyperlink" Target="http://bank.noornet.net/fa/Sources/View/2114/%D9%BE%D8%A7%DB%8C%DA%AF%D8%A7%D9%87-%D8%A7%D8%B3%D8%AA%D9%86%D8%A7%D8%AF%DB%8C-%D8%B9%D9%84%D9%88%D9%85-%D8%AC%D9%87%D8%A7%D9%86-%D8%A7%D8%B3%D9%84%D8%A7%D9%85"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hyperlink" Target="http://ricest.ac.i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2092" y="463639"/>
            <a:ext cx="7907069" cy="978797"/>
          </a:xfrm>
        </p:spPr>
        <p:txBody>
          <a:bodyPr>
            <a:normAutofit/>
          </a:bodyPr>
          <a:lstStyle/>
          <a:p>
            <a:pPr algn="ctr"/>
            <a:r>
              <a:rPr lang="en-US" dirty="0" smtClean="0">
                <a:latin typeface="2  Barcode" pitchFamily="2" charset="0"/>
                <a:cs typeface="2  Davat" panose="00000400000000000000" pitchFamily="2" charset="-78"/>
              </a:rPr>
              <a:t> </a:t>
            </a:r>
            <a:endParaRPr lang="fa-IR" dirty="0">
              <a:latin typeface="2  Barcode" pitchFamily="2" charset="0"/>
              <a:cs typeface="2  Davat" panose="00000400000000000000" pitchFamily="2" charset="-78"/>
            </a:endParaRPr>
          </a:p>
        </p:txBody>
      </p:sp>
      <p:sp>
        <p:nvSpPr>
          <p:cNvPr id="3" name="Subtitle 2"/>
          <p:cNvSpPr>
            <a:spLocks noGrp="1"/>
          </p:cNvSpPr>
          <p:nvPr>
            <p:ph type="subTitle" idx="1"/>
          </p:nvPr>
        </p:nvSpPr>
        <p:spPr>
          <a:xfrm>
            <a:off x="2215726" y="1442436"/>
            <a:ext cx="8915399" cy="5035638"/>
          </a:xfrm>
        </p:spPr>
        <p:txBody>
          <a:bodyPr>
            <a:normAutofit/>
          </a:bodyPr>
          <a:lstStyle/>
          <a:p>
            <a:r>
              <a:rPr lang="fa-IR" dirty="0" smtClean="0"/>
              <a:t> </a:t>
            </a:r>
          </a:p>
          <a:p>
            <a:endParaRPr lang="fa-IR" dirty="0"/>
          </a:p>
          <a:p>
            <a:pPr algn="ctr"/>
            <a:r>
              <a:rPr lang="fa-IR" sz="9600" b="1" dirty="0">
                <a:solidFill>
                  <a:srgbClr val="CC3300"/>
                </a:solidFill>
                <a:effectLst>
                  <a:outerShdw blurRad="38100" dist="38100" dir="2700000" algn="tl">
                    <a:srgbClr val="000000">
                      <a:alpha val="43137"/>
                    </a:srgbClr>
                  </a:outerShdw>
                </a:effectLst>
                <a:latin typeface="2  Barcode" pitchFamily="2" charset="0"/>
                <a:cs typeface="2  Davat" panose="00000400000000000000" pitchFamily="2" charset="-78"/>
              </a:rPr>
              <a:t>بسم الله الرحمن الرحیم</a:t>
            </a:r>
            <a:endParaRPr lang="fa-IR" sz="8800" b="1" dirty="0">
              <a:solidFill>
                <a:srgbClr val="CC3300"/>
              </a:solidFill>
              <a:effectLst>
                <a:outerShdw blurRad="38100" dist="38100" dir="2700000" algn="tl">
                  <a:srgbClr val="000000">
                    <a:alpha val="43137"/>
                  </a:srgbClr>
                </a:outerShdw>
              </a:effectLst>
              <a:cs typeface="2  Baran" panose="00000400000000000000" pitchFamily="2" charset="-78"/>
            </a:endParaRPr>
          </a:p>
          <a:p>
            <a:pPr algn="ctr"/>
            <a:endParaRPr lang="fa-IR" sz="6500" b="1" dirty="0" smtClean="0">
              <a:cs typeface="2  Baran" panose="00000400000000000000" pitchFamily="2" charset="-78"/>
            </a:endParaRPr>
          </a:p>
          <a:p>
            <a:pPr algn="ctr"/>
            <a:endParaRPr lang="fa-IR" sz="6500" b="1" dirty="0" smtClean="0">
              <a:cs typeface="2  Baran" panose="00000400000000000000" pitchFamily="2" charset="-78"/>
            </a:endParaRPr>
          </a:p>
          <a:p>
            <a:pPr algn="ctr"/>
            <a:endParaRPr lang="fa-IR" sz="6500" b="1" dirty="0" smtClean="0">
              <a:cs typeface="2  Baran" panose="00000400000000000000" pitchFamily="2" charset="-78"/>
            </a:endParaRPr>
          </a:p>
          <a:p>
            <a:pPr algn="ctr"/>
            <a:endParaRPr lang="fa-IR" sz="6500" b="1" dirty="0" smtClean="0">
              <a:cs typeface="2  Baran" panose="00000400000000000000" pitchFamily="2" charset="-78"/>
            </a:endParaRPr>
          </a:p>
          <a:p>
            <a:pPr algn="ctr"/>
            <a:endParaRPr lang="fa-IR" sz="6500" b="1" dirty="0" smtClean="0">
              <a:cs typeface="2  Baran" panose="00000400000000000000" pitchFamily="2" charset="-78"/>
            </a:endParaRPr>
          </a:p>
          <a:p>
            <a:pPr algn="ctr"/>
            <a:endParaRPr lang="fa-IR" sz="6500" b="1" dirty="0">
              <a:cs typeface="2  Baran" panose="00000400000000000000" pitchFamily="2" charset="-78"/>
            </a:endParaRPr>
          </a:p>
        </p:txBody>
      </p:sp>
    </p:spTree>
    <p:extLst>
      <p:ext uri="{BB962C8B-B14F-4D97-AF65-F5344CB8AC3E}">
        <p14:creationId xmlns:p14="http://schemas.microsoft.com/office/powerpoint/2010/main" val="3052763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85590"/>
          </a:xfrm>
        </p:spPr>
        <p:txBody>
          <a:bodyPr/>
          <a:lstStyle/>
          <a:p>
            <a:pPr algn="r"/>
            <a:r>
              <a:rPr lang="fa-IR" b="1" dirty="0">
                <a:solidFill>
                  <a:srgbClr val="008000"/>
                </a:solidFill>
                <a:effectLst>
                  <a:outerShdw blurRad="38100" dist="38100" dir="2700000" algn="tl">
                    <a:srgbClr val="000000">
                      <a:alpha val="43137"/>
                    </a:srgbClr>
                  </a:outerShdw>
                </a:effectLst>
                <a:cs typeface="2  Compset" panose="00000400000000000000" pitchFamily="2" charset="-78"/>
              </a:rPr>
              <a:t>برای عضویت در کتابخانه 2حالت وجود دارد:</a:t>
            </a:r>
            <a:endParaRPr lang="en-US" b="1" dirty="0">
              <a:solidFill>
                <a:srgbClr val="008000"/>
              </a:solidFill>
              <a:effectLst>
                <a:outerShdw blurRad="38100" dist="38100" dir="2700000" algn="tl">
                  <a:srgbClr val="000000">
                    <a:alpha val="43137"/>
                  </a:srgbClr>
                </a:outerShdw>
              </a:effectLst>
              <a:cs typeface="2  Compset" panose="00000400000000000000" pitchFamily="2" charset="-78"/>
            </a:endParaRPr>
          </a:p>
        </p:txBody>
      </p:sp>
      <p:sp>
        <p:nvSpPr>
          <p:cNvPr id="3" name="Content Placeholder 2"/>
          <p:cNvSpPr>
            <a:spLocks noGrp="1"/>
          </p:cNvSpPr>
          <p:nvPr>
            <p:ph idx="1"/>
          </p:nvPr>
        </p:nvSpPr>
        <p:spPr>
          <a:xfrm>
            <a:off x="1094704" y="1409699"/>
            <a:ext cx="10409908" cy="5184283"/>
          </a:xfrm>
        </p:spPr>
        <p:txBody>
          <a:bodyPr/>
          <a:lstStyle/>
          <a:p>
            <a:r>
              <a:rPr lang="fa-IR" sz="3200" b="1" dirty="0" smtClean="0">
                <a:solidFill>
                  <a:schemeClr val="tx1">
                    <a:lumMod val="95000"/>
                    <a:lumOff val="5000"/>
                  </a:schemeClr>
                </a:solidFill>
                <a:cs typeface="2  Compset" panose="00000400000000000000" pitchFamily="2" charset="-78"/>
              </a:rPr>
              <a:t>1-</a:t>
            </a:r>
            <a:r>
              <a:rPr lang="fa-IR" sz="3200" b="1" dirty="0">
                <a:cs typeface="2  Compset" panose="00000400000000000000" pitchFamily="2" charset="-78"/>
              </a:rPr>
              <a:t>  </a:t>
            </a:r>
            <a:r>
              <a:rPr lang="fa-IR" sz="3600" b="1" dirty="0">
                <a:solidFill>
                  <a:srgbClr val="C00000"/>
                </a:solidFill>
                <a:effectLst>
                  <a:outerShdw blurRad="38100" dist="38100" dir="2700000" algn="tl">
                    <a:srgbClr val="000000">
                      <a:alpha val="43137"/>
                    </a:srgbClr>
                  </a:outerShdw>
                </a:effectLst>
                <a:cs typeface="2  Compset" panose="00000400000000000000" pitchFamily="2" charset="-78"/>
              </a:rPr>
              <a:t>کاربر قبلاً عضو کتابخانه بوده</a:t>
            </a:r>
            <a:r>
              <a:rPr lang="fa-IR" sz="3200" b="1" dirty="0">
                <a:solidFill>
                  <a:srgbClr val="C00000"/>
                </a:solidFill>
                <a:cs typeface="2  Compset" panose="00000400000000000000" pitchFamily="2" charset="-78"/>
              </a:rPr>
              <a:t>: </a:t>
            </a:r>
            <a:r>
              <a:rPr lang="fa-IR" sz="3200" b="1" dirty="0">
                <a:cs typeface="2  Compset" panose="00000400000000000000" pitchFamily="2" charset="-78"/>
              </a:rPr>
              <a:t>که در این صورت </a:t>
            </a:r>
            <a:r>
              <a:rPr lang="fa-IR" sz="3200" b="1" dirty="0" smtClean="0">
                <a:cs typeface="2  Compset" panose="00000400000000000000" pitchFamily="2" charset="-78"/>
              </a:rPr>
              <a:t>کاربر جهت عضویت در پورتال فقط </a:t>
            </a:r>
            <a:r>
              <a:rPr lang="fa-IR" sz="3200" b="1" dirty="0">
                <a:cs typeface="2  Compset" panose="00000400000000000000" pitchFamily="2" charset="-78"/>
              </a:rPr>
              <a:t>لازم است </a:t>
            </a:r>
            <a:r>
              <a:rPr lang="fa-IR" sz="3200" b="1" dirty="0" smtClean="0">
                <a:cs typeface="2  Compset" panose="00000400000000000000" pitchFamily="2" charset="-78"/>
              </a:rPr>
              <a:t>شماره </a:t>
            </a:r>
            <a:r>
              <a:rPr lang="fa-IR" sz="3200" b="1" dirty="0">
                <a:cs typeface="2  Compset" panose="00000400000000000000" pitchFamily="2" charset="-78"/>
              </a:rPr>
              <a:t>عضويت خود </a:t>
            </a:r>
            <a:r>
              <a:rPr lang="fa-IR" sz="3200" b="1" dirty="0" smtClean="0">
                <a:solidFill>
                  <a:srgbClr val="FF6600"/>
                </a:solidFill>
                <a:cs typeface="2  Compset" panose="00000400000000000000" pitchFamily="2" charset="-78"/>
              </a:rPr>
              <a:t>(شماره دانشجویی) </a:t>
            </a:r>
            <a:r>
              <a:rPr lang="fa-IR" sz="3200" b="1" dirty="0" smtClean="0">
                <a:cs typeface="2  Compset" panose="00000400000000000000" pitchFamily="2" charset="-78"/>
              </a:rPr>
              <a:t>وکلمه </a:t>
            </a:r>
            <a:r>
              <a:rPr lang="fa-IR" sz="3200" b="1" dirty="0">
                <a:cs typeface="2  Compset" panose="00000400000000000000" pitchFamily="2" charset="-78"/>
              </a:rPr>
              <a:t>عبور موجود در </a:t>
            </a:r>
            <a:r>
              <a:rPr lang="fa-IR" sz="3200" b="1" dirty="0">
                <a:effectLst>
                  <a:outerShdw blurRad="38100" dist="38100" dir="2700000" algn="tl">
                    <a:srgbClr val="000000">
                      <a:alpha val="43137"/>
                    </a:srgbClr>
                  </a:outerShdw>
                </a:effectLst>
                <a:cs typeface="2  Compset" panose="00000400000000000000" pitchFamily="2" charset="-78"/>
              </a:rPr>
              <a:t>سيستم کتابخانه </a:t>
            </a:r>
            <a:r>
              <a:rPr lang="fa-IR" sz="3200" b="1" dirty="0" smtClean="0">
                <a:cs typeface="2  Compset" panose="00000400000000000000" pitchFamily="2" charset="-78"/>
              </a:rPr>
              <a:t>راکه </a:t>
            </a:r>
            <a:r>
              <a:rPr lang="fa-IR" sz="3200" b="1" spc="-150" dirty="0" smtClean="0">
                <a:effectLst>
                  <a:outerShdw blurRad="38100" dist="38100" dir="2700000" algn="tl">
                    <a:srgbClr val="000000">
                      <a:alpha val="43137"/>
                    </a:srgbClr>
                  </a:outerShdw>
                </a:effectLst>
                <a:cs typeface="2  Compset" panose="00000400000000000000" pitchFamily="2" charset="-78"/>
              </a:rPr>
              <a:t>صفر</a:t>
            </a:r>
            <a:r>
              <a:rPr lang="fa-IR" sz="3200" b="1" dirty="0" smtClean="0">
                <a:cs typeface="2  Compset" panose="00000400000000000000" pitchFamily="2" charset="-78"/>
              </a:rPr>
              <a:t> است </a:t>
            </a:r>
            <a:r>
              <a:rPr lang="fa-IR" sz="3200" b="1" dirty="0">
                <a:cs typeface="2  Compset" panose="00000400000000000000" pitchFamily="2" charset="-78"/>
              </a:rPr>
              <a:t>وارد کند. </a:t>
            </a:r>
            <a:endParaRPr lang="fa-IR" dirty="0"/>
          </a:p>
        </p:txBody>
      </p:sp>
      <p:pic>
        <p:nvPicPr>
          <p:cNvPr id="5" name="Picture 4"/>
          <p:cNvPicPr>
            <a:picLocks noChangeAspect="1"/>
          </p:cNvPicPr>
          <p:nvPr/>
        </p:nvPicPr>
        <p:blipFill>
          <a:blip r:embed="rId2"/>
          <a:stretch>
            <a:fillRect/>
          </a:stretch>
        </p:blipFill>
        <p:spPr>
          <a:xfrm>
            <a:off x="2446986" y="3043237"/>
            <a:ext cx="9057626" cy="3057525"/>
          </a:xfrm>
          <a:prstGeom prst="rect">
            <a:avLst/>
          </a:prstGeom>
        </p:spPr>
      </p:pic>
    </p:spTree>
    <p:extLst>
      <p:ext uri="{BB962C8B-B14F-4D97-AF65-F5344CB8AC3E}">
        <p14:creationId xmlns:p14="http://schemas.microsoft.com/office/powerpoint/2010/main" val="5258495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685" y="334852"/>
            <a:ext cx="10290219" cy="2459863"/>
          </a:xfrm>
        </p:spPr>
        <p:txBody>
          <a:bodyPr>
            <a:noAutofit/>
          </a:bodyPr>
          <a:lstStyle/>
          <a:p>
            <a:pPr algn="r"/>
            <a:r>
              <a:rPr lang="fa-IR" sz="2800" b="1" dirty="0">
                <a:solidFill>
                  <a:schemeClr val="tx1">
                    <a:lumMod val="95000"/>
                    <a:lumOff val="5000"/>
                  </a:schemeClr>
                </a:solidFill>
                <a:effectLst>
                  <a:outerShdw blurRad="38100" dist="38100" dir="2700000" algn="tl">
                    <a:srgbClr val="000000">
                      <a:alpha val="43137"/>
                    </a:srgbClr>
                  </a:outerShdw>
                </a:effectLst>
                <a:cs typeface="2  Compset" panose="00000400000000000000" pitchFamily="2" charset="-78"/>
              </a:rPr>
              <a:t>2-</a:t>
            </a:r>
            <a:r>
              <a:rPr lang="fa-IR" sz="2800" b="1" dirty="0">
                <a:effectLst>
                  <a:outerShdw blurRad="38100" dist="38100" dir="2700000" algn="tl">
                    <a:srgbClr val="000000">
                      <a:alpha val="43137"/>
                    </a:srgbClr>
                  </a:outerShdw>
                </a:effectLst>
                <a:cs typeface="2  Compset" panose="00000400000000000000" pitchFamily="2" charset="-78"/>
              </a:rPr>
              <a:t> </a:t>
            </a:r>
            <a:r>
              <a:rPr lang="fa-IR" sz="3200" b="1" dirty="0">
                <a:solidFill>
                  <a:srgbClr val="C00000"/>
                </a:solidFill>
                <a:effectLst>
                  <a:outerShdw blurRad="38100" dist="38100" dir="2700000" algn="tl">
                    <a:srgbClr val="000000">
                      <a:alpha val="43137"/>
                    </a:srgbClr>
                  </a:outerShdw>
                </a:effectLst>
                <a:cs typeface="2  Compset" panose="00000400000000000000" pitchFamily="2" charset="-78"/>
              </a:rPr>
              <a:t>کاربر عضو کتابخانه </a:t>
            </a:r>
            <a:r>
              <a:rPr lang="fa-IR" sz="3200" b="1" dirty="0" smtClean="0">
                <a:solidFill>
                  <a:srgbClr val="C00000"/>
                </a:solidFill>
                <a:effectLst>
                  <a:outerShdw blurRad="38100" dist="38100" dir="2700000" algn="tl">
                    <a:srgbClr val="000000">
                      <a:alpha val="43137"/>
                    </a:srgbClr>
                  </a:outerShdw>
                </a:effectLst>
                <a:cs typeface="2  Compset" panose="00000400000000000000" pitchFamily="2" charset="-78"/>
              </a:rPr>
              <a:t>نبوده</a:t>
            </a:r>
            <a:r>
              <a:rPr lang="fa-IR" sz="2800" b="1" dirty="0" smtClean="0">
                <a:solidFill>
                  <a:srgbClr val="C00000"/>
                </a:solidFill>
                <a:effectLst>
                  <a:outerShdw blurRad="38100" dist="38100" dir="2700000" algn="tl">
                    <a:srgbClr val="000000">
                      <a:alpha val="43137"/>
                    </a:srgbClr>
                  </a:outerShdw>
                </a:effectLst>
                <a:cs typeface="2  Compset" panose="00000400000000000000" pitchFamily="2" charset="-78"/>
              </a:rPr>
              <a:t>:</a:t>
            </a:r>
            <a:r>
              <a:rPr lang="fa-IR" sz="2800" b="1" dirty="0" smtClean="0">
                <a:solidFill>
                  <a:srgbClr val="C00000"/>
                </a:solidFill>
                <a:cs typeface="2  Compset" panose="00000400000000000000" pitchFamily="2" charset="-78"/>
              </a:rPr>
              <a:t> </a:t>
            </a:r>
            <a:r>
              <a:rPr lang="fa-IR" sz="2800" b="1" dirty="0">
                <a:cs typeface="2  Compset" panose="00000400000000000000" pitchFamily="2" charset="-78"/>
              </a:rPr>
              <a:t>در این </a:t>
            </a:r>
            <a:r>
              <a:rPr lang="fa-IR" sz="2800" b="1" dirty="0" smtClean="0">
                <a:cs typeface="2  Compset" panose="00000400000000000000" pitchFamily="2" charset="-78"/>
              </a:rPr>
              <a:t>حالت </a:t>
            </a:r>
            <a:r>
              <a:rPr lang="fa-IR" sz="2800" b="1" dirty="0">
                <a:cs typeface="2  Compset" panose="00000400000000000000" pitchFamily="2" charset="-78"/>
              </a:rPr>
              <a:t>کاربر باید با انتخاب گزینه </a:t>
            </a:r>
            <a:r>
              <a:rPr lang="fa-IR" sz="2800" b="1" dirty="0" smtClean="0">
                <a:solidFill>
                  <a:srgbClr val="0070C0"/>
                </a:solidFill>
                <a:effectLst>
                  <a:outerShdw blurRad="38100" dist="38100" dir="2700000" algn="tl">
                    <a:srgbClr val="000000">
                      <a:alpha val="43137"/>
                    </a:srgbClr>
                  </a:outerShdw>
                </a:effectLst>
                <a:cs typeface="2  Compset" panose="00000400000000000000" pitchFamily="2" charset="-78"/>
              </a:rPr>
              <a:t>(در صورت عدم عضویت اینجا را کیلیک کنید)</a:t>
            </a:r>
            <a:r>
              <a:rPr lang="fa-IR" sz="2800" b="1" dirty="0" smtClean="0">
                <a:cs typeface="2  Compset" panose="00000400000000000000" pitchFamily="2" charset="-78"/>
              </a:rPr>
              <a:t> و </a:t>
            </a:r>
            <a:r>
              <a:rPr lang="fa-IR" sz="2800" b="1" dirty="0">
                <a:cs typeface="2  Compset" panose="00000400000000000000" pitchFamily="2" charset="-78"/>
              </a:rPr>
              <a:t>پرکردن اطلاعات خواسته شده درخواست عضويت در کتابخانه را </a:t>
            </a:r>
            <a:r>
              <a:rPr lang="fa-IR" sz="2800" b="1" dirty="0" smtClean="0">
                <a:cs typeface="2  Compset" panose="00000400000000000000" pitchFamily="2" charset="-78"/>
              </a:rPr>
              <a:t>برای </a:t>
            </a:r>
            <a:r>
              <a:rPr lang="fa-IR" sz="2800" b="1" dirty="0">
                <a:cs typeface="2  Compset" panose="00000400000000000000" pitchFamily="2" charset="-78"/>
              </a:rPr>
              <a:t>مسئول کتابخانه ارسال نماید.</a:t>
            </a:r>
            <a:r>
              <a:rPr lang="en-US" sz="2800" b="1" dirty="0">
                <a:cs typeface="2  Compset" panose="00000400000000000000" pitchFamily="2" charset="-78"/>
              </a:rPr>
              <a:t/>
            </a:r>
            <a:br>
              <a:rPr lang="en-US" sz="2800" b="1" dirty="0">
                <a:cs typeface="2  Compset" panose="00000400000000000000" pitchFamily="2" charset="-78"/>
              </a:rPr>
            </a:br>
            <a:r>
              <a:rPr lang="fa-IR" sz="2800" b="1" dirty="0" smtClean="0">
                <a:cs typeface="2  Compset" panose="00000400000000000000" pitchFamily="2" charset="-78"/>
              </a:rPr>
              <a:t>پس از مراجعه حضوری وتاييد </a:t>
            </a:r>
            <a:r>
              <a:rPr lang="fa-IR" sz="2800" b="1" dirty="0">
                <a:cs typeface="2  Compset" panose="00000400000000000000" pitchFamily="2" charset="-78"/>
              </a:rPr>
              <a:t>مسئول </a:t>
            </a:r>
            <a:r>
              <a:rPr lang="fa-IR" sz="2800" b="1" dirty="0" smtClean="0">
                <a:cs typeface="2  Compset" panose="00000400000000000000" pitchFamily="2" charset="-78"/>
              </a:rPr>
              <a:t>کتابخانه، </a:t>
            </a:r>
            <a:r>
              <a:rPr lang="fa-IR" sz="2800" b="1" dirty="0">
                <a:cs typeface="2  Compset" panose="00000400000000000000" pitchFamily="2" charset="-78"/>
              </a:rPr>
              <a:t>کاربر مي تواند از کتابخانه و امکانات پورتال استفاده نماید.</a:t>
            </a:r>
            <a:r>
              <a:rPr lang="en-US" sz="2800" b="1" dirty="0">
                <a:cs typeface="2  Compset" panose="00000400000000000000" pitchFamily="2" charset="-78"/>
              </a:rPr>
              <a:t/>
            </a:r>
            <a:br>
              <a:rPr lang="en-US" sz="2800" b="1" dirty="0">
                <a:cs typeface="2  Compset" panose="00000400000000000000" pitchFamily="2" charset="-78"/>
              </a:rPr>
            </a:br>
            <a:r>
              <a:rPr lang="fa-IR" sz="2800" b="1" dirty="0">
                <a:cs typeface="2  Compset" panose="00000400000000000000" pitchFamily="2" charset="-78"/>
              </a:rPr>
              <a:t/>
            </a:r>
            <a:br>
              <a:rPr lang="fa-IR" sz="2800" b="1" dirty="0">
                <a:cs typeface="2  Compset" panose="00000400000000000000" pitchFamily="2" charset="-78"/>
              </a:rPr>
            </a:br>
            <a:endParaRPr lang="fa-IR" sz="2800" dirty="0"/>
          </a:p>
        </p:txBody>
      </p:sp>
      <p:pic>
        <p:nvPicPr>
          <p:cNvPr id="6" name="Content Placeholder 5"/>
          <p:cNvPicPr>
            <a:picLocks noGrp="1" noChangeAspect="1"/>
          </p:cNvPicPr>
          <p:nvPr>
            <p:ph idx="1"/>
          </p:nvPr>
        </p:nvPicPr>
        <p:blipFill>
          <a:blip r:embed="rId2"/>
          <a:stretch>
            <a:fillRect/>
          </a:stretch>
        </p:blipFill>
        <p:spPr>
          <a:xfrm>
            <a:off x="1581151" y="2895600"/>
            <a:ext cx="9923462" cy="3619500"/>
          </a:xfrm>
          <a:prstGeom prst="rect">
            <a:avLst/>
          </a:prstGeom>
        </p:spPr>
      </p:pic>
    </p:spTree>
    <p:extLst>
      <p:ext uri="{BB962C8B-B14F-4D97-AF65-F5344CB8AC3E}">
        <p14:creationId xmlns:p14="http://schemas.microsoft.com/office/powerpoint/2010/main" val="42847111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85590"/>
          </a:xfrm>
        </p:spPr>
        <p:txBody>
          <a:bodyPr>
            <a:normAutofit fontScale="90000"/>
          </a:bodyPr>
          <a:lstStyle/>
          <a:p>
            <a:pPr algn="r"/>
            <a:r>
              <a:rPr lang="fa-IR" b="1" dirty="0">
                <a:solidFill>
                  <a:srgbClr val="808000"/>
                </a:solidFill>
                <a:cs typeface="B Titr" panose="00000700000000000000" pitchFamily="2" charset="-78"/>
              </a:rPr>
              <a:t>جستجوی منابع در پورتال کتابخانه دیجیتال:</a:t>
            </a:r>
            <a:r>
              <a:rPr lang="en-US" dirty="0">
                <a:solidFill>
                  <a:srgbClr val="808000"/>
                </a:solidFill>
                <a:cs typeface="B Titr" panose="00000700000000000000" pitchFamily="2" charset="-78"/>
              </a:rPr>
              <a:t/>
            </a:r>
            <a:br>
              <a:rPr lang="en-US" dirty="0">
                <a:solidFill>
                  <a:srgbClr val="808000"/>
                </a:solidFill>
                <a:cs typeface="B Titr" panose="00000700000000000000" pitchFamily="2" charset="-78"/>
              </a:rPr>
            </a:br>
            <a:endParaRPr lang="fa-IR" dirty="0">
              <a:solidFill>
                <a:srgbClr val="808000"/>
              </a:solidFill>
              <a:cs typeface="B Titr" panose="00000700000000000000" pitchFamily="2" charset="-78"/>
            </a:endParaRPr>
          </a:p>
        </p:txBody>
      </p:sp>
      <p:sp>
        <p:nvSpPr>
          <p:cNvPr id="3" name="Content Placeholder 2"/>
          <p:cNvSpPr>
            <a:spLocks noGrp="1"/>
          </p:cNvSpPr>
          <p:nvPr>
            <p:ph idx="1"/>
          </p:nvPr>
        </p:nvSpPr>
        <p:spPr>
          <a:xfrm>
            <a:off x="1066800" y="1238250"/>
            <a:ext cx="10437812" cy="5619750"/>
          </a:xfrm>
        </p:spPr>
        <p:txBody>
          <a:bodyPr>
            <a:normAutofit/>
          </a:bodyPr>
          <a:lstStyle/>
          <a:p>
            <a:r>
              <a:rPr lang="fa-IR" sz="2400" b="1" dirty="0" smtClean="0">
                <a:cs typeface="2  Compset" panose="00000400000000000000" pitchFamily="2" charset="-78"/>
              </a:rPr>
              <a:t>ساده </a:t>
            </a:r>
            <a:r>
              <a:rPr lang="fa-IR" sz="2400" b="1" dirty="0">
                <a:cs typeface="2  Compset" panose="00000400000000000000" pitchFamily="2" charset="-78"/>
              </a:rPr>
              <a:t>ترین روش جستجو در پورتال کتابخانه، جستجوی یکپارچه است که در </a:t>
            </a:r>
            <a:r>
              <a:rPr lang="fa-IR" sz="2800" b="1" dirty="0">
                <a:solidFill>
                  <a:srgbClr val="C00000"/>
                </a:solidFill>
                <a:effectLst>
                  <a:outerShdw blurRad="38100" dist="38100" dir="2700000" algn="tl">
                    <a:srgbClr val="000000">
                      <a:alpha val="43137"/>
                    </a:srgbClr>
                  </a:outerShdw>
                </a:effectLst>
                <a:cs typeface="2  Compset" panose="00000400000000000000" pitchFamily="2" charset="-78"/>
              </a:rPr>
              <a:t>صفحه اصلی پورتال </a:t>
            </a:r>
            <a:r>
              <a:rPr lang="fa-IR" sz="2400" b="1" dirty="0">
                <a:cs typeface="2  Compset" panose="00000400000000000000" pitchFamily="2" charset="-78"/>
              </a:rPr>
              <a:t>قرار دارد. در این جستجو سعی شده که فیلدهایی که در جستجوها (ساده و پیشرفته) بیشترین استفاده را دارند، در یک پنجره کوچک در اختیار کاربران قرار داده شوند تا کاربران وارد قسمت های جستجوی تخصصی نشوند و کاربر بتواند به سریع ترین حالت ممکن به مدرک مورد نیاز خود برسد</a:t>
            </a:r>
          </a:p>
        </p:txBody>
      </p:sp>
      <p:pic>
        <p:nvPicPr>
          <p:cNvPr id="4" name="Picture 3"/>
          <p:cNvPicPr>
            <a:picLocks noChangeAspect="1"/>
          </p:cNvPicPr>
          <p:nvPr/>
        </p:nvPicPr>
        <p:blipFill>
          <a:blip r:embed="rId2"/>
          <a:stretch>
            <a:fillRect/>
          </a:stretch>
        </p:blipFill>
        <p:spPr>
          <a:xfrm>
            <a:off x="2205037" y="3138487"/>
            <a:ext cx="8543925" cy="3019425"/>
          </a:xfrm>
          <a:prstGeom prst="rect">
            <a:avLst/>
          </a:prstGeom>
        </p:spPr>
      </p:pic>
    </p:spTree>
    <p:extLst>
      <p:ext uri="{BB962C8B-B14F-4D97-AF65-F5344CB8AC3E}">
        <p14:creationId xmlns:p14="http://schemas.microsoft.com/office/powerpoint/2010/main" val="29788416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946" y="231821"/>
            <a:ext cx="11123054" cy="1455312"/>
          </a:xfrm>
        </p:spPr>
        <p:txBody>
          <a:bodyPr>
            <a:noAutofit/>
          </a:bodyPr>
          <a:lstStyle/>
          <a:p>
            <a:pPr marL="457200" indent="-457200" algn="r">
              <a:lnSpc>
                <a:spcPct val="150000"/>
              </a:lnSpc>
              <a:buFont typeface="Wingdings" panose="05000000000000000000" pitchFamily="2" charset="2"/>
              <a:buChar char="q"/>
            </a:pPr>
            <a:r>
              <a:rPr lang="fa-IR" sz="3000" b="1" dirty="0">
                <a:cs typeface="2  Compset" panose="00000400000000000000" pitchFamily="2" charset="-78"/>
              </a:rPr>
              <a:t>برای جستجوی جامع تر ترجیحاً از کلیدواژه های </a:t>
            </a:r>
            <a:r>
              <a:rPr lang="fa-IR" sz="3000" b="1" dirty="0">
                <a:solidFill>
                  <a:srgbClr val="C00000"/>
                </a:solidFill>
                <a:cs typeface="2  Compset" panose="00000400000000000000" pitchFamily="2" charset="-78"/>
              </a:rPr>
              <a:t>دوقسمتی</a:t>
            </a:r>
            <a:r>
              <a:rPr lang="fa-IR" sz="3000" b="1" dirty="0">
                <a:cs typeface="2  Compset" panose="00000400000000000000" pitchFamily="2" charset="-78"/>
              </a:rPr>
              <a:t> استفاده </a:t>
            </a:r>
            <a:r>
              <a:rPr lang="fa-IR" sz="3000" b="1" dirty="0" smtClean="0">
                <a:cs typeface="2  Compset" panose="00000400000000000000" pitchFamily="2" charset="-78"/>
              </a:rPr>
              <a:t>نکنید ولی در صورت نیازآنها به دو صورت جدا و متصل جستجو نمایید.</a:t>
            </a:r>
            <a:endParaRPr lang="fa-IR" sz="3000" b="1" dirty="0">
              <a:cs typeface="2  Compset" panose="00000400000000000000" pitchFamily="2" charset="-78"/>
            </a:endParaRPr>
          </a:p>
        </p:txBody>
      </p:sp>
      <p:pic>
        <p:nvPicPr>
          <p:cNvPr id="7" name="Content Placeholder 6"/>
          <p:cNvPicPr>
            <a:picLocks noGrp="1" noChangeAspect="1"/>
          </p:cNvPicPr>
          <p:nvPr>
            <p:ph idx="1"/>
          </p:nvPr>
        </p:nvPicPr>
        <p:blipFill>
          <a:blip r:embed="rId2"/>
          <a:stretch>
            <a:fillRect/>
          </a:stretch>
        </p:blipFill>
        <p:spPr>
          <a:xfrm>
            <a:off x="2318197" y="2021983"/>
            <a:ext cx="8297804" cy="4469416"/>
          </a:xfrm>
          <a:prstGeom prst="rect">
            <a:avLst/>
          </a:prstGeom>
        </p:spPr>
      </p:pic>
    </p:spTree>
    <p:extLst>
      <p:ext uri="{BB962C8B-B14F-4D97-AF65-F5344CB8AC3E}">
        <p14:creationId xmlns:p14="http://schemas.microsoft.com/office/powerpoint/2010/main" val="17292273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163" y="193183"/>
            <a:ext cx="9714449" cy="1711817"/>
          </a:xfrm>
        </p:spPr>
        <p:txBody>
          <a:bodyPr>
            <a:normAutofit/>
          </a:bodyPr>
          <a:lstStyle/>
          <a:p>
            <a:pPr marL="457200" indent="-457200" algn="r">
              <a:lnSpc>
                <a:spcPct val="150000"/>
              </a:lnSpc>
              <a:buFont typeface="Wingdings" panose="05000000000000000000" pitchFamily="2" charset="2"/>
              <a:buChar char="q"/>
            </a:pPr>
            <a:r>
              <a:rPr lang="fa-IR" sz="3200" b="1" dirty="0" smtClean="0">
                <a:cs typeface="2  Compset" panose="00000400000000000000" pitchFamily="2" charset="-78"/>
              </a:rPr>
              <a:t>به عنوان مثال کلیدواژه بین المللی به دو صورت جدا و متصل جستجو شد که در هر بار تعداد نتایج متفاوت است. </a:t>
            </a:r>
            <a:endParaRPr lang="fa-IR" sz="3200" dirty="0"/>
          </a:p>
        </p:txBody>
      </p:sp>
      <p:sp>
        <p:nvSpPr>
          <p:cNvPr id="6" name="Content Placeholder 5"/>
          <p:cNvSpPr>
            <a:spLocks noGrp="1"/>
          </p:cNvSpPr>
          <p:nvPr>
            <p:ph idx="1"/>
          </p:nvPr>
        </p:nvSpPr>
        <p:spPr/>
        <p:txBody>
          <a:bodyPr/>
          <a:lstStyle/>
          <a:p>
            <a:endParaRPr lang="fa-IR"/>
          </a:p>
        </p:txBody>
      </p:sp>
      <p:pic>
        <p:nvPicPr>
          <p:cNvPr id="8" name="Picture 7"/>
          <p:cNvPicPr>
            <a:picLocks noChangeAspect="1"/>
          </p:cNvPicPr>
          <p:nvPr/>
        </p:nvPicPr>
        <p:blipFill>
          <a:blip r:embed="rId2"/>
          <a:stretch>
            <a:fillRect/>
          </a:stretch>
        </p:blipFill>
        <p:spPr>
          <a:xfrm>
            <a:off x="2472745" y="2176461"/>
            <a:ext cx="8988152" cy="3850851"/>
          </a:xfrm>
          <a:prstGeom prst="rect">
            <a:avLst/>
          </a:prstGeom>
        </p:spPr>
      </p:pic>
    </p:spTree>
    <p:extLst>
      <p:ext uri="{BB962C8B-B14F-4D97-AF65-F5344CB8AC3E}">
        <p14:creationId xmlns:p14="http://schemas.microsoft.com/office/powerpoint/2010/main" val="32755999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070" y="193183"/>
            <a:ext cx="10328858" cy="1472180"/>
          </a:xfrm>
        </p:spPr>
        <p:txBody>
          <a:bodyPr>
            <a:normAutofit/>
          </a:bodyPr>
          <a:lstStyle/>
          <a:p>
            <a:pPr algn="r">
              <a:lnSpc>
                <a:spcPct val="150000"/>
              </a:lnSpc>
            </a:pPr>
            <a:r>
              <a:rPr lang="fa-IR" sz="2800" b="1" dirty="0" smtClean="0">
                <a:cs typeface="2  Compset" panose="00000400000000000000" pitchFamily="2" charset="-78"/>
              </a:rPr>
              <a:t>بعد از اینکه کلیدواژه مورد نظر را جستجو کردیم، در صفحه بازشده روی </a:t>
            </a:r>
            <a:r>
              <a:rPr lang="fa-IR" sz="2800" b="1" dirty="0" smtClean="0">
                <a:solidFill>
                  <a:srgbClr val="C00000"/>
                </a:solidFill>
                <a:cs typeface="2  Compset" panose="00000400000000000000" pitchFamily="2" charset="-78"/>
              </a:rPr>
              <a:t>« </a:t>
            </a:r>
            <a:r>
              <a:rPr lang="fa-IR" sz="2800" b="1" dirty="0" smtClean="0">
                <a:solidFill>
                  <a:srgbClr val="C00000"/>
                </a:solidFill>
                <a:effectLst>
                  <a:outerShdw blurRad="38100" dist="38100" dir="2700000" algn="tl">
                    <a:srgbClr val="000000">
                      <a:alpha val="43137"/>
                    </a:srgbClr>
                  </a:outerShdw>
                </a:effectLst>
                <a:cs typeface="2  Compset" panose="00000400000000000000" pitchFamily="2" charset="-78"/>
              </a:rPr>
              <a:t>عنوان کتابخانه </a:t>
            </a:r>
            <a:r>
              <a:rPr lang="fa-IR" sz="2800" b="1" dirty="0" smtClean="0">
                <a:solidFill>
                  <a:srgbClr val="C00000"/>
                </a:solidFill>
                <a:cs typeface="2  Compset" panose="00000400000000000000" pitchFamily="2" charset="-78"/>
              </a:rPr>
              <a:t>» </a:t>
            </a:r>
            <a:r>
              <a:rPr lang="fa-IR" sz="2800" b="1" dirty="0" smtClean="0">
                <a:cs typeface="2  Compset" panose="00000400000000000000" pitchFamily="2" charset="-78"/>
              </a:rPr>
              <a:t>یا  عبارت </a:t>
            </a:r>
            <a:r>
              <a:rPr lang="fa-IR" sz="2800" b="1" dirty="0" smtClean="0">
                <a:solidFill>
                  <a:srgbClr val="C00000"/>
                </a:solidFill>
                <a:cs typeface="2  Compset" panose="00000400000000000000" pitchFamily="2" charset="-78"/>
              </a:rPr>
              <a:t>«</a:t>
            </a:r>
            <a:r>
              <a:rPr lang="fa-IR" sz="3200" b="1" dirty="0" smtClean="0">
                <a:solidFill>
                  <a:srgbClr val="C00000"/>
                </a:solidFill>
                <a:effectLst>
                  <a:outerShdw blurRad="38100" dist="38100" dir="2700000" algn="tl">
                    <a:srgbClr val="000000">
                      <a:alpha val="43137"/>
                    </a:srgbClr>
                  </a:outerShdw>
                </a:effectLst>
                <a:cs typeface="2  Compset" panose="00000400000000000000" pitchFamily="2" charset="-78"/>
              </a:rPr>
              <a:t>کتاب فارسی</a:t>
            </a:r>
            <a:r>
              <a:rPr lang="fa-IR" sz="2800" b="1" dirty="0" smtClean="0">
                <a:solidFill>
                  <a:srgbClr val="C00000"/>
                </a:solidFill>
                <a:cs typeface="2  Compset" panose="00000400000000000000" pitchFamily="2" charset="-78"/>
              </a:rPr>
              <a:t>» </a:t>
            </a:r>
            <a:r>
              <a:rPr lang="fa-IR" sz="2800" b="1" dirty="0" smtClean="0">
                <a:cs typeface="2  Compset" panose="00000400000000000000" pitchFamily="2" charset="-78"/>
              </a:rPr>
              <a:t>کلیک نمایید تا نتایج جستجو ظاهر شود.</a:t>
            </a:r>
            <a:endParaRPr lang="fa-IR" sz="2800" b="1" dirty="0">
              <a:cs typeface="2  Compset" panose="00000400000000000000" pitchFamily="2" charset="-78"/>
            </a:endParaRPr>
          </a:p>
        </p:txBody>
      </p:sp>
      <p:sp>
        <p:nvSpPr>
          <p:cNvPr id="5" name="Content Placeholder 4"/>
          <p:cNvSpPr>
            <a:spLocks noGrp="1"/>
          </p:cNvSpPr>
          <p:nvPr>
            <p:ph idx="1"/>
          </p:nvPr>
        </p:nvSpPr>
        <p:spPr/>
        <p:txBody>
          <a:bodyPr/>
          <a:lstStyle/>
          <a:p>
            <a:endParaRPr lang="fa-IR"/>
          </a:p>
        </p:txBody>
      </p:sp>
      <p:pic>
        <p:nvPicPr>
          <p:cNvPr id="6" name="Picture 5"/>
          <p:cNvPicPr>
            <a:picLocks noChangeAspect="1"/>
          </p:cNvPicPr>
          <p:nvPr/>
        </p:nvPicPr>
        <p:blipFill>
          <a:blip r:embed="rId2"/>
          <a:stretch>
            <a:fillRect/>
          </a:stretch>
        </p:blipFill>
        <p:spPr>
          <a:xfrm>
            <a:off x="1481070" y="1665363"/>
            <a:ext cx="10444767" cy="4864225"/>
          </a:xfrm>
          <a:prstGeom prst="rect">
            <a:avLst/>
          </a:prstGeom>
        </p:spPr>
      </p:pic>
    </p:spTree>
    <p:extLst>
      <p:ext uri="{BB962C8B-B14F-4D97-AF65-F5344CB8AC3E}">
        <p14:creationId xmlns:p14="http://schemas.microsoft.com/office/powerpoint/2010/main" val="22683841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411" y="624110"/>
            <a:ext cx="8890201" cy="1280890"/>
          </a:xfrm>
        </p:spPr>
        <p:txBody>
          <a:bodyPr>
            <a:normAutofit/>
          </a:bodyPr>
          <a:lstStyle/>
          <a:p>
            <a:pPr algn="r"/>
            <a:r>
              <a:rPr lang="fa-IR" sz="3200" dirty="0" smtClean="0">
                <a:cs typeface="2  Compset" panose="00000400000000000000" pitchFamily="2" charset="-78"/>
              </a:rPr>
              <a:t>در صفحه نتایج جهت دیدن جزئیات بیشتر روی </a:t>
            </a:r>
            <a:r>
              <a:rPr lang="fa-IR" sz="3200" dirty="0" smtClean="0">
                <a:solidFill>
                  <a:srgbClr val="C00000"/>
                </a:solidFill>
                <a:cs typeface="2  Compset" panose="00000400000000000000" pitchFamily="2" charset="-78"/>
              </a:rPr>
              <a:t>«</a:t>
            </a:r>
            <a:r>
              <a:rPr lang="fa-IR" sz="3200" b="1" dirty="0" smtClean="0">
                <a:solidFill>
                  <a:srgbClr val="C00000"/>
                </a:solidFill>
                <a:effectLst>
                  <a:outerShdw blurRad="38100" dist="38100" dir="2700000" algn="tl">
                    <a:srgbClr val="000000">
                      <a:alpha val="43137"/>
                    </a:srgbClr>
                  </a:outerShdw>
                </a:effectLst>
                <a:cs typeface="2  Compset" panose="00000400000000000000" pitchFamily="2" charset="-78"/>
              </a:rPr>
              <a:t>عنوان مورد نظر</a:t>
            </a:r>
            <a:r>
              <a:rPr lang="fa-IR" sz="3200" dirty="0" smtClean="0">
                <a:solidFill>
                  <a:srgbClr val="C00000"/>
                </a:solidFill>
                <a:cs typeface="2  Compset" panose="00000400000000000000" pitchFamily="2" charset="-78"/>
              </a:rPr>
              <a:t>» </a:t>
            </a:r>
            <a:r>
              <a:rPr lang="fa-IR" sz="3200" dirty="0" smtClean="0">
                <a:cs typeface="2  Compset" panose="00000400000000000000" pitchFamily="2" charset="-78"/>
              </a:rPr>
              <a:t>یا عبارت </a:t>
            </a:r>
            <a:r>
              <a:rPr lang="fa-IR" sz="3200" dirty="0" smtClean="0">
                <a:solidFill>
                  <a:srgbClr val="C00000"/>
                </a:solidFill>
                <a:cs typeface="2  Compset" panose="00000400000000000000" pitchFamily="2" charset="-78"/>
              </a:rPr>
              <a:t>«</a:t>
            </a:r>
            <a:r>
              <a:rPr lang="fa-IR" b="1" dirty="0" smtClean="0">
                <a:solidFill>
                  <a:srgbClr val="C00000"/>
                </a:solidFill>
                <a:effectLst>
                  <a:outerShdw blurRad="38100" dist="38100" dir="2700000" algn="tl">
                    <a:srgbClr val="000000">
                      <a:alpha val="43137"/>
                    </a:srgbClr>
                  </a:outerShdw>
                </a:effectLst>
                <a:cs typeface="2  Compset" panose="00000400000000000000" pitchFamily="2" charset="-78"/>
              </a:rPr>
              <a:t>مشاهده کامل مدرک</a:t>
            </a:r>
            <a:r>
              <a:rPr lang="fa-IR" sz="3200" dirty="0" smtClean="0">
                <a:solidFill>
                  <a:srgbClr val="C00000"/>
                </a:solidFill>
                <a:cs typeface="2  Compset" panose="00000400000000000000" pitchFamily="2" charset="-78"/>
              </a:rPr>
              <a:t>» </a:t>
            </a:r>
            <a:r>
              <a:rPr lang="fa-IR" sz="3200" dirty="0" smtClean="0">
                <a:cs typeface="2  Compset" panose="00000400000000000000" pitchFamily="2" charset="-78"/>
              </a:rPr>
              <a:t>کلیک نمایید. </a:t>
            </a:r>
            <a:endParaRPr lang="fa-IR" sz="3200" dirty="0">
              <a:cs typeface="2  Compset"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897746" y="2034862"/>
            <a:ext cx="7769069" cy="4430332"/>
          </a:xfrm>
          <a:prstGeom prst="rect">
            <a:avLst/>
          </a:prstGeom>
        </p:spPr>
      </p:pic>
    </p:spTree>
    <p:extLst>
      <p:ext uri="{BB962C8B-B14F-4D97-AF65-F5344CB8AC3E}">
        <p14:creationId xmlns:p14="http://schemas.microsoft.com/office/powerpoint/2010/main" val="26864180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376" y="231820"/>
            <a:ext cx="9830358" cy="1712890"/>
          </a:xfrm>
        </p:spPr>
        <p:txBody>
          <a:bodyPr>
            <a:noAutofit/>
          </a:bodyPr>
          <a:lstStyle/>
          <a:p>
            <a:pPr algn="r"/>
            <a:r>
              <a:rPr lang="fa-IR" sz="2400" b="1" dirty="0" smtClean="0">
                <a:cs typeface="2  Compset" panose="00000400000000000000" pitchFamily="2" charset="-78"/>
              </a:rPr>
              <a:t>در  این صفحه با انتخاب گزینه </a:t>
            </a:r>
            <a:r>
              <a:rPr lang="fa-IR" sz="2800" b="1" dirty="0" smtClean="0">
                <a:solidFill>
                  <a:srgbClr val="C00000"/>
                </a:solidFill>
                <a:cs typeface="2  Compset" panose="00000400000000000000" pitchFamily="2" charset="-78"/>
              </a:rPr>
              <a:t>« </a:t>
            </a:r>
            <a:r>
              <a:rPr lang="fa-IR" sz="2800" b="1" dirty="0" smtClean="0">
                <a:solidFill>
                  <a:srgbClr val="C00000"/>
                </a:solidFill>
                <a:effectLst>
                  <a:outerShdw blurRad="38100" dist="38100" dir="2700000" algn="tl">
                    <a:srgbClr val="000000">
                      <a:alpha val="43137"/>
                    </a:srgbClr>
                  </a:outerShdw>
                </a:effectLst>
                <a:cs typeface="2  Compset" panose="00000400000000000000" pitchFamily="2" charset="-78"/>
              </a:rPr>
              <a:t>نمایش کامل </a:t>
            </a:r>
            <a:r>
              <a:rPr lang="fa-IR" sz="2800" b="1" dirty="0" smtClean="0">
                <a:solidFill>
                  <a:srgbClr val="C00000"/>
                </a:solidFill>
                <a:cs typeface="2  Compset" panose="00000400000000000000" pitchFamily="2" charset="-78"/>
              </a:rPr>
              <a:t>»</a:t>
            </a:r>
            <a:r>
              <a:rPr lang="fa-IR" sz="2400" b="1" dirty="0" smtClean="0">
                <a:cs typeface="2  Compset" panose="00000400000000000000" pitchFamily="2" charset="-78"/>
              </a:rPr>
              <a:t>، جزئیات کتاب قابل مشاهده است. ضمناً در صورتی که در قسمت وضعیت، کتاب </a:t>
            </a:r>
            <a:r>
              <a:rPr lang="fa-IR" sz="2400" b="1" dirty="0" smtClean="0">
                <a:effectLst>
                  <a:outerShdw blurRad="38100" dist="38100" dir="2700000" algn="tl">
                    <a:srgbClr val="000000">
                      <a:alpha val="43137"/>
                    </a:srgbClr>
                  </a:outerShdw>
                </a:effectLst>
                <a:cs typeface="2  Compset" panose="00000400000000000000" pitchFamily="2" charset="-78"/>
              </a:rPr>
              <a:t>در امانت </a:t>
            </a:r>
            <a:r>
              <a:rPr lang="fa-IR" sz="2400" b="1" dirty="0" smtClean="0">
                <a:cs typeface="2  Compset" panose="00000400000000000000" pitchFamily="2" charset="-78"/>
              </a:rPr>
              <a:t>باشد، می توان با انتخاب گزینه </a:t>
            </a:r>
            <a:r>
              <a:rPr lang="fa-IR" sz="2400" b="1" dirty="0" smtClean="0">
                <a:solidFill>
                  <a:srgbClr val="C00000"/>
                </a:solidFill>
                <a:cs typeface="2  Compset" panose="00000400000000000000" pitchFamily="2" charset="-78"/>
              </a:rPr>
              <a:t>«</a:t>
            </a:r>
            <a:r>
              <a:rPr lang="fa-IR" sz="2800" b="1" dirty="0" smtClean="0">
                <a:solidFill>
                  <a:srgbClr val="C00000"/>
                </a:solidFill>
                <a:effectLst>
                  <a:outerShdw blurRad="38100" dist="38100" dir="2700000" algn="tl">
                    <a:srgbClr val="000000">
                      <a:alpha val="43137"/>
                    </a:srgbClr>
                  </a:outerShdw>
                </a:effectLst>
                <a:cs typeface="2  Compset" panose="00000400000000000000" pitchFamily="2" charset="-78"/>
              </a:rPr>
              <a:t>رزرو مدرک</a:t>
            </a:r>
            <a:r>
              <a:rPr lang="fa-IR" sz="2400" b="1" dirty="0" smtClean="0">
                <a:solidFill>
                  <a:srgbClr val="C00000"/>
                </a:solidFill>
                <a:cs typeface="2  Compset" panose="00000400000000000000" pitchFamily="2" charset="-78"/>
              </a:rPr>
              <a:t>» </a:t>
            </a:r>
            <a:r>
              <a:rPr lang="fa-IR" sz="2400" b="1" dirty="0" smtClean="0">
                <a:cs typeface="2  Compset" panose="00000400000000000000" pitchFamily="2" charset="-78"/>
              </a:rPr>
              <a:t>کتاب را رزرو نمود؛ مشروط به اینکه با نام کاربری خود جستجو کرده و عضو کتابخانه نیز باشد، این گزینه قابل رویت خواهد بود اما در حالت جستجو به صورت عمومی این گزینه نمایش داده نمی شود.</a:t>
            </a:r>
            <a:endParaRPr lang="fa-IR" sz="2400" b="1" dirty="0">
              <a:cs typeface="2  Compset"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112135" y="2047742"/>
            <a:ext cx="9379599" cy="4559120"/>
          </a:xfrm>
          <a:prstGeom prst="rect">
            <a:avLst/>
          </a:prstGeom>
        </p:spPr>
      </p:pic>
    </p:spTree>
    <p:extLst>
      <p:ext uri="{BB962C8B-B14F-4D97-AF65-F5344CB8AC3E}">
        <p14:creationId xmlns:p14="http://schemas.microsoft.com/office/powerpoint/2010/main" val="30865963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132" y="115910"/>
            <a:ext cx="10268241" cy="2790423"/>
          </a:xfrm>
        </p:spPr>
        <p:txBody>
          <a:bodyPr>
            <a:normAutofit fontScale="90000"/>
          </a:bodyPr>
          <a:lstStyle/>
          <a:p>
            <a:pPr algn="just"/>
            <a:r>
              <a:rPr lang="fa-IR" sz="4400" b="1" dirty="0" smtClean="0">
                <a:solidFill>
                  <a:srgbClr val="808000"/>
                </a:solidFill>
                <a:effectLst>
                  <a:outerShdw blurRad="38100" dist="38100" dir="2700000" algn="tl">
                    <a:srgbClr val="000000">
                      <a:alpha val="43137"/>
                    </a:srgbClr>
                  </a:outerShdw>
                </a:effectLst>
                <a:cs typeface="2  Compset" panose="00000400000000000000" pitchFamily="2" charset="-78"/>
              </a:rPr>
              <a:t>تمدیدمدارک:</a:t>
            </a:r>
            <a:r>
              <a:rPr lang="fa-IR" sz="4900" b="1" dirty="0" smtClean="0">
                <a:solidFill>
                  <a:srgbClr val="808000"/>
                </a:solidFill>
                <a:effectLst>
                  <a:outerShdw blurRad="38100" dist="38100" dir="2700000" algn="tl">
                    <a:srgbClr val="000000">
                      <a:alpha val="43137"/>
                    </a:srgbClr>
                  </a:outerShdw>
                </a:effectLst>
                <a:cs typeface="2  Compset" panose="00000400000000000000" pitchFamily="2" charset="-78"/>
              </a:rPr>
              <a:t>     </a:t>
            </a:r>
            <a:r>
              <a:rPr lang="fa-IR" sz="4000" b="1" dirty="0">
                <a:effectLst>
                  <a:outerShdw blurRad="38100" dist="38100" dir="2700000" algn="tl">
                    <a:srgbClr val="000000">
                      <a:alpha val="43137"/>
                    </a:srgbClr>
                  </a:outerShdw>
                </a:effectLst>
                <a:cs typeface="2  Compset" panose="00000400000000000000" pitchFamily="2" charset="-78"/>
              </a:rPr>
              <a:t/>
            </a:r>
            <a:br>
              <a:rPr lang="fa-IR" sz="4000" b="1" dirty="0">
                <a:effectLst>
                  <a:outerShdw blurRad="38100" dist="38100" dir="2700000" algn="tl">
                    <a:srgbClr val="000000">
                      <a:alpha val="43137"/>
                    </a:srgbClr>
                  </a:outerShdw>
                </a:effectLst>
                <a:cs typeface="2  Compset" panose="00000400000000000000" pitchFamily="2" charset="-78"/>
              </a:rPr>
            </a:br>
            <a:r>
              <a:rPr lang="fa-IR" sz="2400" b="1" dirty="0" smtClean="0">
                <a:cs typeface="2  Compset" panose="00000400000000000000" pitchFamily="2" charset="-78"/>
              </a:rPr>
              <a:t>کاربران می‌توانند </a:t>
            </a:r>
            <a:r>
              <a:rPr lang="fa-IR" sz="2400" b="1" dirty="0">
                <a:cs typeface="2  Compset" panose="00000400000000000000" pitchFamily="2" charset="-78"/>
              </a:rPr>
              <a:t>کتاب موردنظر را در صورتی که رزرو نباشد، از طریق پورتال </a:t>
            </a:r>
            <a:r>
              <a:rPr lang="fa-IR" sz="3100" b="1" dirty="0" smtClean="0">
                <a:solidFill>
                  <a:srgbClr val="C00000"/>
                </a:solidFill>
                <a:effectLst>
                  <a:outerShdw blurRad="38100" dist="38100" dir="2700000" algn="tl">
                    <a:srgbClr val="000000">
                      <a:alpha val="43137"/>
                    </a:srgbClr>
                  </a:outerShdw>
                </a:effectLst>
                <a:cs typeface="2  Compset" panose="00000400000000000000" pitchFamily="2" charset="-78"/>
              </a:rPr>
              <a:t>(کتابخانه شخصی&gt;&gt; </a:t>
            </a:r>
            <a:r>
              <a:rPr lang="fa-IR" sz="3100" b="1" dirty="0">
                <a:solidFill>
                  <a:srgbClr val="C00000"/>
                </a:solidFill>
                <a:effectLst>
                  <a:outerShdw blurRad="38100" dist="38100" dir="2700000" algn="tl">
                    <a:srgbClr val="000000">
                      <a:alpha val="43137"/>
                    </a:srgbClr>
                  </a:outerShdw>
                </a:effectLst>
                <a:cs typeface="2  Compset" panose="00000400000000000000" pitchFamily="2" charset="-78"/>
              </a:rPr>
              <a:t>تمدید </a:t>
            </a:r>
            <a:r>
              <a:rPr lang="fa-IR" sz="3100" b="1" dirty="0" smtClean="0">
                <a:solidFill>
                  <a:srgbClr val="C00000"/>
                </a:solidFill>
                <a:effectLst>
                  <a:outerShdw blurRad="38100" dist="38100" dir="2700000" algn="tl">
                    <a:srgbClr val="000000">
                      <a:alpha val="43137"/>
                    </a:srgbClr>
                  </a:outerShdw>
                </a:effectLst>
                <a:cs typeface="2  Compset" panose="00000400000000000000" pitchFamily="2" charset="-78"/>
              </a:rPr>
              <a:t>مدارک)</a:t>
            </a:r>
            <a:r>
              <a:rPr lang="fa-IR" sz="3100" b="1" dirty="0" smtClean="0">
                <a:effectLst>
                  <a:outerShdw blurRad="38100" dist="38100" dir="2700000" algn="tl">
                    <a:srgbClr val="000000">
                      <a:alpha val="43137"/>
                    </a:srgbClr>
                  </a:outerShdw>
                </a:effectLst>
                <a:cs typeface="2  Compset" panose="00000400000000000000" pitchFamily="2" charset="-78"/>
              </a:rPr>
              <a:t> </a:t>
            </a:r>
            <a:r>
              <a:rPr lang="fa-IR" sz="2400" b="1" dirty="0">
                <a:cs typeface="2  Compset" panose="00000400000000000000" pitchFamily="2" charset="-78"/>
              </a:rPr>
              <a:t>و در صورت عدم دسترسی به پورتال، حضوری یا تلفنی به تعداد دفعاتی که کتابخانه مربوطه تعریف نموده است تمدید نمایند. و تمدید بیشتر نیز به صورت حضوری و درصورت صلاحدید مسئول امانت صورت می پذیرد و در صورتی که رزور شده باشد ملزم به بازگشت کتاب در تاریخ مقرر هستند. </a:t>
            </a:r>
            <a:r>
              <a:rPr lang="fa-IR" sz="2400" b="1" dirty="0" smtClean="0">
                <a:cs typeface="2  Compset" panose="00000400000000000000" pitchFamily="2" charset="-78"/>
              </a:rPr>
              <a:t>به </a:t>
            </a:r>
            <a:r>
              <a:rPr lang="fa-IR" sz="2400" b="1" dirty="0">
                <a:cs typeface="2  Compset" panose="00000400000000000000" pitchFamily="2" charset="-78"/>
              </a:rPr>
              <a:t>ازای هر روز تاخیر نیز جریمه دیرکرد در نظر گرفته </a:t>
            </a:r>
            <a:r>
              <a:rPr lang="fa-IR" sz="2400" b="1" dirty="0" smtClean="0">
                <a:cs typeface="2  Compset" panose="00000400000000000000" pitchFamily="2" charset="-78"/>
              </a:rPr>
              <a:t>می </a:t>
            </a:r>
            <a:r>
              <a:rPr lang="fa-IR" sz="2400" b="1" dirty="0">
                <a:cs typeface="2  Compset" panose="00000400000000000000" pitchFamily="2" charset="-78"/>
              </a:rPr>
              <a:t>شود.</a:t>
            </a:r>
          </a:p>
        </p:txBody>
      </p:sp>
      <p:pic>
        <p:nvPicPr>
          <p:cNvPr id="4" name="Content Placeholder 3"/>
          <p:cNvPicPr>
            <a:picLocks noGrp="1" noChangeAspect="1"/>
          </p:cNvPicPr>
          <p:nvPr>
            <p:ph idx="1"/>
          </p:nvPr>
        </p:nvPicPr>
        <p:blipFill>
          <a:blip r:embed="rId2"/>
          <a:stretch>
            <a:fillRect/>
          </a:stretch>
        </p:blipFill>
        <p:spPr>
          <a:xfrm>
            <a:off x="2777559" y="2906333"/>
            <a:ext cx="8542418" cy="3778250"/>
          </a:xfrm>
          <a:prstGeom prst="rect">
            <a:avLst/>
          </a:prstGeom>
        </p:spPr>
      </p:pic>
    </p:spTree>
    <p:extLst>
      <p:ext uri="{BB962C8B-B14F-4D97-AF65-F5344CB8AC3E}">
        <p14:creationId xmlns:p14="http://schemas.microsoft.com/office/powerpoint/2010/main" val="3447433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739" y="624110"/>
            <a:ext cx="10019762" cy="753929"/>
          </a:xfrm>
        </p:spPr>
        <p:txBody>
          <a:bodyPr>
            <a:noAutofit/>
          </a:bodyPr>
          <a:lstStyle/>
          <a:p>
            <a:pPr algn="r"/>
            <a:r>
              <a:rPr lang="fa-IR" b="1" dirty="0">
                <a:solidFill>
                  <a:srgbClr val="808000"/>
                </a:solidFill>
                <a:cs typeface="B Titr" panose="00000700000000000000" pitchFamily="2" charset="-78"/>
              </a:rPr>
              <a:t>راهنمای دریافت متن کامل مقالات از پایگاههای اطلاعاتی </a:t>
            </a:r>
            <a:r>
              <a:rPr lang="en-US" dirty="0">
                <a:solidFill>
                  <a:srgbClr val="808000"/>
                </a:solidFill>
              </a:rPr>
              <a:t/>
            </a:r>
            <a:br>
              <a:rPr lang="en-US" dirty="0">
                <a:solidFill>
                  <a:srgbClr val="808000"/>
                </a:solidFill>
              </a:rPr>
            </a:br>
            <a:endParaRPr lang="fa-IR" dirty="0">
              <a:solidFill>
                <a:srgbClr val="808000"/>
              </a:solidFill>
            </a:endParaRPr>
          </a:p>
        </p:txBody>
      </p:sp>
      <p:sp>
        <p:nvSpPr>
          <p:cNvPr id="3" name="Content Placeholder 2"/>
          <p:cNvSpPr>
            <a:spLocks noGrp="1"/>
          </p:cNvSpPr>
          <p:nvPr>
            <p:ph idx="1"/>
          </p:nvPr>
        </p:nvSpPr>
        <p:spPr>
          <a:xfrm>
            <a:off x="978794" y="1803042"/>
            <a:ext cx="10525818" cy="4597758"/>
          </a:xfrm>
        </p:spPr>
        <p:txBody>
          <a:bodyPr>
            <a:normAutofit/>
          </a:bodyPr>
          <a:lstStyle/>
          <a:p>
            <a:r>
              <a:rPr lang="fa-IR" sz="2800" b="1" dirty="0" smtClean="0">
                <a:cs typeface="2  Compset" panose="00000400000000000000" pitchFamily="2" charset="-78"/>
              </a:rPr>
              <a:t> </a:t>
            </a:r>
            <a:r>
              <a:rPr lang="fa-IR" sz="2800" b="1" dirty="0">
                <a:cs typeface="2  Compset" panose="00000400000000000000" pitchFamily="2" charset="-78"/>
              </a:rPr>
              <a:t>مرکز تامین منابع علمی دانشگاه کاشان، </a:t>
            </a:r>
            <a:r>
              <a:rPr lang="fa-IR" sz="4000" b="1" dirty="0">
                <a:solidFill>
                  <a:srgbClr val="003399"/>
                </a:solidFill>
                <a:effectLst>
                  <a:outerShdw blurRad="38100" dist="38100" dir="2700000" algn="tl">
                    <a:srgbClr val="000000">
                      <a:alpha val="43137"/>
                    </a:srgbClr>
                  </a:outerShdw>
                </a:effectLst>
                <a:cs typeface="2  Compset" panose="00000400000000000000" pitchFamily="2" charset="-78"/>
              </a:rPr>
              <a:t>سامانه مدیریت منابع علمی </a:t>
            </a:r>
            <a:r>
              <a:rPr lang="fa-IR" sz="3200" b="1" dirty="0">
                <a:latin typeface="DejaVu Sans" panose="020B0603030804020204" pitchFamily="34" charset="0"/>
                <a:ea typeface="DejaVu Sans" panose="020B0603030804020204" pitchFamily="34" charset="0"/>
                <a:cs typeface="2  Compset" panose="00000400000000000000" pitchFamily="2" charset="-78"/>
              </a:rPr>
              <a:t>(</a:t>
            </a:r>
            <a:r>
              <a:rPr lang="en-US" sz="3200" b="1" dirty="0">
                <a:solidFill>
                  <a:srgbClr val="C00000"/>
                </a:solidFill>
                <a:latin typeface="DejaVu Sans" panose="020B0603030804020204" pitchFamily="34" charset="0"/>
                <a:ea typeface="DejaVu Sans" panose="020B0603030804020204" pitchFamily="34" charset="0"/>
                <a:cs typeface="DejaVu Sans" panose="020B0603030804020204" pitchFamily="34" charset="0"/>
              </a:rPr>
              <a:t>MDR</a:t>
            </a:r>
            <a:r>
              <a:rPr lang="fa-IR" sz="3200" b="1" dirty="0">
                <a:latin typeface="DejaVu Sans" panose="020B0603030804020204" pitchFamily="34" charset="0"/>
                <a:ea typeface="DejaVu Sans" panose="020B0603030804020204" pitchFamily="34" charset="0"/>
                <a:cs typeface="2  Compset" panose="00000400000000000000" pitchFamily="2" charset="-78"/>
              </a:rPr>
              <a:t>) </a:t>
            </a:r>
            <a:r>
              <a:rPr lang="fa-IR" sz="2800" b="1" dirty="0">
                <a:cs typeface="2  Compset" panose="00000400000000000000" pitchFamily="2" charset="-78"/>
              </a:rPr>
              <a:t>را جهت ارائه متن کامل مقالات از پایگاههای اطلاعاتی فارسی و لاتین  برای دانشجویان </a:t>
            </a:r>
            <a:r>
              <a:rPr lang="fa-IR" sz="3600" b="1" dirty="0">
                <a:solidFill>
                  <a:srgbClr val="FF6600"/>
                </a:solidFill>
                <a:effectLst>
                  <a:outerShdw blurRad="38100" dist="38100" dir="2700000" algn="tl">
                    <a:srgbClr val="000000">
                      <a:alpha val="43137"/>
                    </a:srgbClr>
                  </a:outerShdw>
                </a:effectLst>
                <a:cs typeface="2  Compset" panose="00000400000000000000" pitchFamily="2" charset="-78"/>
              </a:rPr>
              <a:t>تحصیلات تکمیلی </a:t>
            </a:r>
            <a:r>
              <a:rPr lang="fa-IR" sz="2800" b="1" dirty="0">
                <a:cs typeface="2  Compset" panose="00000400000000000000" pitchFamily="2" charset="-78"/>
              </a:rPr>
              <a:t>دانشگاه طراحی نموده است. </a:t>
            </a:r>
          </a:p>
          <a:p>
            <a:pPr marL="0" indent="0">
              <a:buNone/>
            </a:pPr>
            <a:endParaRPr lang="fa-IR" sz="2800" b="1" dirty="0" smtClean="0">
              <a:cs typeface="2  Compset" panose="00000400000000000000" pitchFamily="2" charset="-78"/>
            </a:endParaRPr>
          </a:p>
          <a:p>
            <a:r>
              <a:rPr lang="fa-IR" sz="2800" b="1" dirty="0" smtClean="0">
                <a:cs typeface="2  Compset" panose="00000400000000000000" pitchFamily="2" charset="-78"/>
              </a:rPr>
              <a:t> </a:t>
            </a:r>
            <a:r>
              <a:rPr lang="fa-IR" sz="2800" b="1" dirty="0" smtClean="0">
                <a:effectLst>
                  <a:outerShdw blurRad="38100" dist="38100" dir="2700000" algn="tl">
                    <a:srgbClr val="000000">
                      <a:alpha val="43137"/>
                    </a:srgbClr>
                  </a:outerShdw>
                </a:effectLst>
                <a:cs typeface="2  Compset" panose="00000400000000000000" pitchFamily="2" charset="-78"/>
              </a:rPr>
              <a:t>مکان مراجعه: سازمان مرکزی دانشگاه. مرکز تامین منابع علمی. جناب آقای مهدی اسلامی</a:t>
            </a:r>
          </a:p>
          <a:p>
            <a:r>
              <a:rPr lang="fa-IR" sz="2800" b="1" dirty="0">
                <a:effectLst>
                  <a:outerShdw blurRad="38100" dist="38100" dir="2700000" algn="tl">
                    <a:srgbClr val="000000">
                      <a:alpha val="43137"/>
                    </a:srgbClr>
                  </a:outerShdw>
                </a:effectLst>
                <a:cs typeface="2  Compset" panose="00000400000000000000" pitchFamily="2" charset="-78"/>
              </a:rPr>
              <a:t> </a:t>
            </a:r>
            <a:r>
              <a:rPr lang="fa-IR" sz="2800" b="1" dirty="0" smtClean="0">
                <a:effectLst>
                  <a:outerShdw blurRad="38100" dist="38100" dir="2700000" algn="tl">
                    <a:srgbClr val="000000">
                      <a:alpha val="43137"/>
                    </a:srgbClr>
                  </a:outerShdw>
                </a:effectLst>
                <a:cs typeface="2  Compset" panose="00000400000000000000" pitchFamily="2" charset="-78"/>
              </a:rPr>
              <a:t>تلفن تماس: 55912135</a:t>
            </a:r>
            <a:endParaRPr lang="fa-IR" sz="2800" b="1" dirty="0" smtClean="0">
              <a:cs typeface="2  Compset" panose="00000400000000000000" pitchFamily="2" charset="-78"/>
            </a:endParaRPr>
          </a:p>
          <a:p>
            <a:pPr marL="0" indent="0">
              <a:buNone/>
            </a:pPr>
            <a:endParaRPr lang="en-US" sz="2400" dirty="0">
              <a:cs typeface="2  Compset" panose="00000400000000000000" pitchFamily="2" charset="-78"/>
            </a:endParaRPr>
          </a:p>
          <a:p>
            <a:pPr marL="0" indent="0">
              <a:buNone/>
            </a:pPr>
            <a:r>
              <a:rPr lang="fa-IR" sz="2800" b="1" dirty="0" smtClean="0">
                <a:cs typeface="2  Compset" panose="00000400000000000000" pitchFamily="2" charset="-78"/>
              </a:rPr>
              <a:t>     </a:t>
            </a:r>
            <a:endParaRPr lang="en-US" sz="2800" b="1" dirty="0" smtClean="0">
              <a:cs typeface="2  Compset" panose="00000400000000000000" pitchFamily="2" charset="-78"/>
            </a:endParaRPr>
          </a:p>
          <a:p>
            <a:pPr marL="0" indent="0">
              <a:buNone/>
            </a:pPr>
            <a:endParaRPr lang="fa-IR" sz="2400" dirty="0"/>
          </a:p>
        </p:txBody>
      </p:sp>
    </p:spTree>
    <p:extLst>
      <p:ext uri="{BB962C8B-B14F-4D97-AF65-F5344CB8AC3E}">
        <p14:creationId xmlns:p14="http://schemas.microsoft.com/office/powerpoint/2010/main" val="15390656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040" y="263501"/>
            <a:ext cx="10419008" cy="4089557"/>
          </a:xfrm>
        </p:spPr>
        <p:txBody>
          <a:bodyPr>
            <a:noAutofit/>
          </a:bodyPr>
          <a:lstStyle/>
          <a:p>
            <a:pPr lvl="0" algn="ctr">
              <a:lnSpc>
                <a:spcPct val="150000"/>
              </a:lnSpc>
              <a:spcBef>
                <a:spcPts val="1000"/>
              </a:spcBef>
            </a:pPr>
            <a:r>
              <a:rPr lang="fa-IR" sz="4400" b="1" dirty="0" smtClean="0">
                <a:solidFill>
                  <a:prstClr val="black">
                    <a:lumMod val="75000"/>
                    <a:lumOff val="25000"/>
                  </a:prstClr>
                </a:solidFill>
                <a:cs typeface="B Titr" panose="00000700000000000000" pitchFamily="2" charset="-78"/>
              </a:rPr>
              <a:t/>
            </a:r>
            <a:br>
              <a:rPr lang="fa-IR" sz="4400" b="1" dirty="0" smtClean="0">
                <a:solidFill>
                  <a:prstClr val="black">
                    <a:lumMod val="75000"/>
                    <a:lumOff val="25000"/>
                  </a:prstClr>
                </a:solidFill>
                <a:cs typeface="B Titr" panose="00000700000000000000" pitchFamily="2" charset="-78"/>
              </a:rPr>
            </a:br>
            <a:r>
              <a:rPr lang="fa-IR" sz="4400" b="1" dirty="0" smtClean="0">
                <a:solidFill>
                  <a:srgbClr val="800000"/>
                </a:solidFill>
                <a:cs typeface="B Titr" panose="00000700000000000000" pitchFamily="2" charset="-78"/>
              </a:rPr>
              <a:t>کارگاه </a:t>
            </a:r>
            <a:r>
              <a:rPr lang="fa-IR" sz="4400" b="1" dirty="0">
                <a:solidFill>
                  <a:srgbClr val="800000"/>
                </a:solidFill>
                <a:cs typeface="B Titr" panose="00000700000000000000" pitchFamily="2" charset="-78"/>
              </a:rPr>
              <a:t>آموزشی </a:t>
            </a:r>
            <a:r>
              <a:rPr lang="fa-IR" sz="4400" b="1" dirty="0" smtClean="0">
                <a:solidFill>
                  <a:srgbClr val="800000"/>
                </a:solidFill>
                <a:cs typeface="B Titr" panose="00000700000000000000" pitchFamily="2" charset="-78"/>
              </a:rPr>
              <a:t/>
            </a:r>
            <a:br>
              <a:rPr lang="fa-IR" sz="4400" b="1" dirty="0" smtClean="0">
                <a:solidFill>
                  <a:srgbClr val="800000"/>
                </a:solidFill>
                <a:cs typeface="B Titr" panose="00000700000000000000" pitchFamily="2" charset="-78"/>
              </a:rPr>
            </a:br>
            <a:r>
              <a:rPr lang="fa-IR" sz="4400" b="1" dirty="0" smtClean="0">
                <a:solidFill>
                  <a:srgbClr val="800000"/>
                </a:solidFill>
                <a:cs typeface="B Titr" panose="00000700000000000000" pitchFamily="2" charset="-78"/>
              </a:rPr>
              <a:t>آشنایی با چگونگی </a:t>
            </a:r>
            <a:r>
              <a:rPr lang="fa-IR" sz="4400" b="1" dirty="0">
                <a:solidFill>
                  <a:srgbClr val="800000"/>
                </a:solidFill>
                <a:cs typeface="B Titr" panose="00000700000000000000" pitchFamily="2" charset="-78"/>
              </a:rPr>
              <a:t>استفاده از </a:t>
            </a:r>
            <a:r>
              <a:rPr lang="fa-IR" sz="4400" b="1" dirty="0" smtClean="0">
                <a:solidFill>
                  <a:srgbClr val="800000"/>
                </a:solidFill>
                <a:cs typeface="B Titr" panose="00000700000000000000" pitchFamily="2" charset="-78"/>
              </a:rPr>
              <a:t>کتابخانه های دانشگاه</a:t>
            </a:r>
            <a:br>
              <a:rPr lang="fa-IR" sz="4400" b="1" dirty="0" smtClean="0">
                <a:solidFill>
                  <a:srgbClr val="800000"/>
                </a:solidFill>
                <a:cs typeface="B Titr" panose="00000700000000000000" pitchFamily="2" charset="-78"/>
              </a:rPr>
            </a:br>
            <a:r>
              <a:rPr lang="fa-IR" sz="4400" b="1" dirty="0" smtClean="0">
                <a:solidFill>
                  <a:srgbClr val="800000"/>
                </a:solidFill>
                <a:cs typeface="B Titr" panose="00000700000000000000" pitchFamily="2" charset="-78"/>
              </a:rPr>
              <a:t>و </a:t>
            </a:r>
            <a:r>
              <a:rPr lang="fa-IR" sz="4400" b="1" dirty="0">
                <a:solidFill>
                  <a:srgbClr val="800000"/>
                </a:solidFill>
                <a:cs typeface="B Titr" panose="00000700000000000000" pitchFamily="2" charset="-78"/>
              </a:rPr>
              <a:t>نحوه دسترسی به </a:t>
            </a:r>
            <a:r>
              <a:rPr lang="fa-IR" sz="4400" b="1" dirty="0" smtClean="0">
                <a:solidFill>
                  <a:srgbClr val="800000"/>
                </a:solidFill>
                <a:cs typeface="B Titr" panose="00000700000000000000" pitchFamily="2" charset="-78"/>
              </a:rPr>
              <a:t>منابع</a:t>
            </a:r>
            <a:r>
              <a:rPr lang="fa-IR" sz="4800" b="1" dirty="0" smtClean="0">
                <a:solidFill>
                  <a:srgbClr val="800000"/>
                </a:solidFill>
                <a:cs typeface="B Titr" panose="00000700000000000000" pitchFamily="2" charset="-78"/>
              </a:rPr>
              <a:t> </a:t>
            </a:r>
            <a:r>
              <a:rPr lang="fa-IR" sz="4800" b="1" dirty="0">
                <a:solidFill>
                  <a:srgbClr val="800000"/>
                </a:solidFill>
                <a:cs typeface="B Titr" panose="00000700000000000000" pitchFamily="2" charset="-78"/>
              </a:rPr>
              <a:t/>
            </a:r>
            <a:br>
              <a:rPr lang="fa-IR" sz="4800" b="1" dirty="0">
                <a:solidFill>
                  <a:srgbClr val="800000"/>
                </a:solidFill>
                <a:cs typeface="B Titr" panose="00000700000000000000" pitchFamily="2" charset="-78"/>
              </a:rPr>
            </a:br>
            <a:endParaRPr lang="fa-IR" sz="2800" dirty="0">
              <a:solidFill>
                <a:srgbClr val="800000"/>
              </a:solidFill>
            </a:endParaRPr>
          </a:p>
        </p:txBody>
      </p:sp>
      <p:sp>
        <p:nvSpPr>
          <p:cNvPr id="3" name="Content Placeholder 2"/>
          <p:cNvSpPr>
            <a:spLocks noGrp="1"/>
          </p:cNvSpPr>
          <p:nvPr>
            <p:ph idx="1"/>
          </p:nvPr>
        </p:nvSpPr>
        <p:spPr>
          <a:xfrm>
            <a:off x="1558344" y="4533362"/>
            <a:ext cx="9946268" cy="2215167"/>
          </a:xfrm>
        </p:spPr>
        <p:txBody>
          <a:bodyPr>
            <a:normAutofit/>
          </a:bodyPr>
          <a:lstStyle/>
          <a:p>
            <a:pPr marL="0" indent="0" algn="ctr">
              <a:buNone/>
            </a:pPr>
            <a:r>
              <a:rPr lang="fa-IR" sz="3000" b="1" dirty="0" smtClean="0">
                <a:solidFill>
                  <a:srgbClr val="808000"/>
                </a:solidFill>
                <a:effectLst>
                  <a:outerShdw blurRad="38100" dist="38100" dir="2700000" algn="tl">
                    <a:srgbClr val="000000">
                      <a:alpha val="43137"/>
                    </a:srgbClr>
                  </a:outerShdw>
                </a:effectLst>
                <a:cs typeface="2  Compset" panose="00000400000000000000" pitchFamily="2" charset="-78"/>
              </a:rPr>
              <a:t>برگزارکننده:</a:t>
            </a:r>
            <a:r>
              <a:rPr lang="fa-IR" sz="4000" b="1" dirty="0" smtClean="0">
                <a:solidFill>
                  <a:srgbClr val="808000"/>
                </a:solidFill>
                <a:effectLst>
                  <a:outerShdw blurRad="38100" dist="38100" dir="2700000" algn="tl">
                    <a:srgbClr val="000000">
                      <a:alpha val="43137"/>
                    </a:srgbClr>
                  </a:outerShdw>
                </a:effectLst>
                <a:cs typeface="2  Compset" panose="00000400000000000000" pitchFamily="2" charset="-78"/>
              </a:rPr>
              <a:t> </a:t>
            </a:r>
          </a:p>
          <a:p>
            <a:pPr marL="0" indent="0" algn="ctr">
              <a:buNone/>
            </a:pPr>
            <a:r>
              <a:rPr lang="fa-IR" sz="2400" b="1" dirty="0" smtClean="0">
                <a:solidFill>
                  <a:srgbClr val="808000"/>
                </a:solidFill>
                <a:effectLst>
                  <a:outerShdw blurRad="38100" dist="38100" dir="2700000" algn="tl">
                    <a:srgbClr val="000000">
                      <a:alpha val="43137"/>
                    </a:srgbClr>
                  </a:outerShdw>
                </a:effectLst>
                <a:cs typeface="2  Compset" panose="00000400000000000000" pitchFamily="2" charset="-78"/>
              </a:rPr>
              <a:t>معاونت آموزشی و </a:t>
            </a:r>
            <a:r>
              <a:rPr lang="fa-IR" sz="2400" b="1" dirty="0">
                <a:solidFill>
                  <a:srgbClr val="808000"/>
                </a:solidFill>
                <a:effectLst>
                  <a:outerShdw blurRad="38100" dist="38100" dir="2700000" algn="tl">
                    <a:srgbClr val="000000">
                      <a:alpha val="43137"/>
                    </a:srgbClr>
                  </a:outerShdw>
                </a:effectLst>
                <a:cs typeface="2  Compset" panose="00000400000000000000" pitchFamily="2" charset="-78"/>
              </a:rPr>
              <a:t>پژوهشی دانشکده پردیس خواهران دانشگاه </a:t>
            </a:r>
            <a:r>
              <a:rPr lang="fa-IR" sz="2400" b="1" dirty="0" smtClean="0">
                <a:solidFill>
                  <a:srgbClr val="808000"/>
                </a:solidFill>
                <a:effectLst>
                  <a:outerShdw blurRad="38100" dist="38100" dir="2700000" algn="tl">
                    <a:srgbClr val="000000">
                      <a:alpha val="43137"/>
                    </a:srgbClr>
                  </a:outerShdw>
                </a:effectLst>
                <a:cs typeface="2  Compset" panose="00000400000000000000" pitchFamily="2" charset="-78"/>
              </a:rPr>
              <a:t>کاشان</a:t>
            </a:r>
          </a:p>
          <a:p>
            <a:pPr marL="0" indent="0" algn="ctr">
              <a:buNone/>
            </a:pPr>
            <a:r>
              <a:rPr lang="fa-IR" sz="2400" b="1" dirty="0" smtClean="0">
                <a:solidFill>
                  <a:srgbClr val="808000"/>
                </a:solidFill>
                <a:effectLst>
                  <a:outerShdw blurRad="38100" dist="38100" dir="2700000" algn="tl">
                    <a:srgbClr val="000000">
                      <a:alpha val="43137"/>
                    </a:srgbClr>
                  </a:outerShdw>
                </a:effectLst>
                <a:cs typeface="2  Compset" panose="00000400000000000000" pitchFamily="2" charset="-78"/>
              </a:rPr>
              <a:t>مسئول کتابخانه پردیس</a:t>
            </a:r>
            <a:endParaRPr lang="fa-IR" sz="2400" b="1" dirty="0">
              <a:solidFill>
                <a:srgbClr val="808000"/>
              </a:solidFill>
              <a:effectLst>
                <a:outerShdw blurRad="38100" dist="38100" dir="2700000" algn="tl">
                  <a:srgbClr val="000000">
                    <a:alpha val="43137"/>
                  </a:srgbClr>
                </a:outerShdw>
              </a:effectLst>
              <a:cs typeface="2  Compset" panose="00000400000000000000" pitchFamily="2" charset="-78"/>
            </a:endParaRPr>
          </a:p>
          <a:p>
            <a:pPr marL="0" indent="0" algn="ctr">
              <a:buNone/>
            </a:pPr>
            <a:r>
              <a:rPr lang="fa-IR" b="1" dirty="0" smtClean="0">
                <a:solidFill>
                  <a:schemeClr val="tx1"/>
                </a:solidFill>
                <a:effectLst>
                  <a:outerShdw blurRad="38100" dist="38100" dir="2700000" algn="tl">
                    <a:srgbClr val="000000">
                      <a:alpha val="43137"/>
                    </a:srgbClr>
                  </a:outerShdw>
                </a:effectLst>
                <a:cs typeface="2  Compset" panose="00000400000000000000" pitchFamily="2" charset="-78"/>
              </a:rPr>
              <a:t>مهر 1398</a:t>
            </a:r>
            <a:r>
              <a:rPr lang="fa-IR" sz="2400" b="1" dirty="0" smtClean="0">
                <a:effectLst>
                  <a:outerShdw blurRad="38100" dist="38100" dir="2700000" algn="tl">
                    <a:srgbClr val="000000">
                      <a:alpha val="43137"/>
                    </a:srgbClr>
                  </a:outerShdw>
                </a:effectLst>
                <a:cs typeface="2  Compset" panose="00000400000000000000" pitchFamily="2" charset="-78"/>
              </a:rPr>
              <a:t> </a:t>
            </a:r>
            <a:endParaRPr lang="fa-IR" sz="2400" b="1" dirty="0">
              <a:effectLst>
                <a:outerShdw blurRad="38100" dist="38100" dir="2700000" algn="tl">
                  <a:srgbClr val="000000">
                    <a:alpha val="43137"/>
                  </a:srgbClr>
                </a:outerShdw>
              </a:effectLst>
              <a:cs typeface="2  Compset" panose="00000400000000000000" pitchFamily="2" charset="-78"/>
            </a:endParaRPr>
          </a:p>
        </p:txBody>
      </p:sp>
      <p:pic>
        <p:nvPicPr>
          <p:cNvPr id="4" name="Picture 3" descr="نتیجه تصویری برای عکس آرم دانشگاه کاشان"/>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9887" y="0"/>
            <a:ext cx="1224365" cy="1372116"/>
          </a:xfrm>
          <a:prstGeom prst="rect">
            <a:avLst/>
          </a:prstGeom>
          <a:noFill/>
          <a:ln>
            <a:noFill/>
          </a:ln>
        </p:spPr>
      </p:pic>
    </p:spTree>
    <p:extLst>
      <p:ext uri="{BB962C8B-B14F-4D97-AF65-F5344CB8AC3E}">
        <p14:creationId xmlns:p14="http://schemas.microsoft.com/office/powerpoint/2010/main" val="3952324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70456"/>
            <a:ext cx="8911687" cy="540913"/>
          </a:xfrm>
        </p:spPr>
        <p:txBody>
          <a:bodyPr>
            <a:noAutofit/>
          </a:bodyPr>
          <a:lstStyle/>
          <a:p>
            <a:pPr algn="r"/>
            <a:r>
              <a:rPr lang="fa-IR" sz="3200" b="1" dirty="0">
                <a:solidFill>
                  <a:srgbClr val="808000"/>
                </a:solidFill>
                <a:cs typeface="B Titr" panose="00000700000000000000" pitchFamily="2" charset="-78"/>
              </a:rPr>
              <a:t>مراحل دریافت متن کامل مقاله از طریق سامانه </a:t>
            </a:r>
            <a:r>
              <a:rPr lang="en-US" sz="3200" b="1" dirty="0" smtClean="0">
                <a:solidFill>
                  <a:srgbClr val="808000"/>
                </a:solidFill>
                <a:cs typeface="B Titr" panose="00000700000000000000" pitchFamily="2" charset="-78"/>
              </a:rPr>
              <a:t> </a:t>
            </a:r>
            <a:r>
              <a:rPr lang="en-US" sz="3200" b="1" dirty="0" smtClean="0">
                <a:solidFill>
                  <a:srgbClr val="808000"/>
                </a:solidFill>
                <a:latin typeface="DejaVu Sans" panose="020B0603030804020204" pitchFamily="34" charset="0"/>
                <a:ea typeface="DejaVu Sans" panose="020B0603030804020204" pitchFamily="34" charset="0"/>
                <a:cs typeface="DejaVu Sans" panose="020B0603030804020204" pitchFamily="34" charset="0"/>
              </a:rPr>
              <a:t>MDR</a:t>
            </a:r>
            <a:r>
              <a:rPr lang="fa-IR" sz="3200" b="1" dirty="0">
                <a:solidFill>
                  <a:srgbClr val="808000"/>
                </a:solidFill>
                <a:cs typeface="B Titr" panose="00000700000000000000" pitchFamily="2" charset="-78"/>
              </a:rPr>
              <a:t>:</a:t>
            </a:r>
            <a:r>
              <a:rPr lang="en-US" sz="3200" dirty="0">
                <a:solidFill>
                  <a:srgbClr val="808000"/>
                </a:solidFill>
                <a:cs typeface="B Titr" panose="00000700000000000000" pitchFamily="2" charset="-78"/>
              </a:rPr>
              <a:t/>
            </a:r>
            <a:br>
              <a:rPr lang="en-US" sz="3200" dirty="0">
                <a:solidFill>
                  <a:srgbClr val="808000"/>
                </a:solidFill>
                <a:cs typeface="B Titr" panose="00000700000000000000" pitchFamily="2" charset="-78"/>
              </a:rPr>
            </a:br>
            <a:endParaRPr lang="fa-IR" sz="3200" dirty="0">
              <a:solidFill>
                <a:srgbClr val="808000"/>
              </a:solidFill>
              <a:cs typeface="B Titr" panose="00000700000000000000" pitchFamily="2" charset="-78"/>
            </a:endParaRPr>
          </a:p>
        </p:txBody>
      </p:sp>
      <p:sp>
        <p:nvSpPr>
          <p:cNvPr id="3" name="Content Placeholder 2"/>
          <p:cNvSpPr>
            <a:spLocks noGrp="1"/>
          </p:cNvSpPr>
          <p:nvPr>
            <p:ph idx="1"/>
          </p:nvPr>
        </p:nvSpPr>
        <p:spPr>
          <a:xfrm>
            <a:off x="1236372" y="1068945"/>
            <a:ext cx="10268240" cy="5550795"/>
          </a:xfrm>
        </p:spPr>
        <p:txBody>
          <a:bodyPr>
            <a:noAutofit/>
          </a:bodyPr>
          <a:lstStyle/>
          <a:p>
            <a:pPr lvl="0"/>
            <a:r>
              <a:rPr lang="fa-IR" sz="2400" b="1" dirty="0" smtClean="0">
                <a:cs typeface="2  Compset" panose="00000400000000000000" pitchFamily="2" charset="-78"/>
              </a:rPr>
              <a:t>ورود </a:t>
            </a:r>
            <a:r>
              <a:rPr lang="fa-IR" sz="2400" b="1" dirty="0">
                <a:cs typeface="2  Compset" panose="00000400000000000000" pitchFamily="2" charset="-78"/>
              </a:rPr>
              <a:t>به سامانه </a:t>
            </a:r>
            <a:r>
              <a:rPr lang="en-US" sz="2400" b="1" dirty="0">
                <a:solidFill>
                  <a:srgbClr val="C00000"/>
                </a:solidFill>
                <a:latin typeface="DejaVu Sans" panose="020B0603030804020204" pitchFamily="34" charset="0"/>
                <a:ea typeface="DejaVu Sans" panose="020B0603030804020204" pitchFamily="34" charset="0"/>
                <a:cs typeface="DejaVu Sans" panose="020B0603030804020204" pitchFamily="34" charset="0"/>
              </a:rPr>
              <a:t>MDR</a:t>
            </a:r>
            <a:r>
              <a:rPr lang="fa-IR" sz="2400" b="1" dirty="0">
                <a:cs typeface="2  Compset" panose="00000400000000000000" pitchFamily="2" charset="-78"/>
              </a:rPr>
              <a:t> به آدرس اینترنتی زیر و ثبت نام در سامانه</a:t>
            </a:r>
            <a:r>
              <a:rPr lang="fa-IR" sz="2400" b="1" dirty="0" smtClean="0">
                <a:cs typeface="2  Compset" panose="00000400000000000000" pitchFamily="2" charset="-78"/>
              </a:rPr>
              <a:t>:</a:t>
            </a:r>
          </a:p>
          <a:p>
            <a:pPr marL="0" indent="0" algn="l">
              <a:buNone/>
            </a:pPr>
            <a:r>
              <a:rPr lang="en-US" sz="3200" b="1" dirty="0" smtClean="0">
                <a:solidFill>
                  <a:srgbClr val="003399"/>
                </a:solidFill>
                <a:effectLst>
                  <a:outerShdw blurRad="38100" dist="38100" dir="2700000" algn="tl">
                    <a:srgbClr val="000000">
                      <a:alpha val="43137"/>
                    </a:srgbClr>
                  </a:outerShdw>
                </a:effectLst>
                <a:latin typeface="DejaVu Sans" panose="020B0603030804020204" pitchFamily="34" charset="0"/>
                <a:ea typeface="DejaVu Sans" panose="020B0603030804020204" pitchFamily="34" charset="0"/>
                <a:cs typeface="2  Compset" panose="00000400000000000000" pitchFamily="2" charset="-78"/>
              </a:rPr>
              <a:t>Mdr.kashanu.ac.ir</a:t>
            </a:r>
            <a:endParaRPr lang="fa-IR" sz="3200" b="1" dirty="0" smtClean="0">
              <a:solidFill>
                <a:srgbClr val="003399"/>
              </a:solidFill>
              <a:effectLst>
                <a:outerShdw blurRad="38100" dist="38100" dir="2700000" algn="tl">
                  <a:srgbClr val="000000">
                    <a:alpha val="43137"/>
                  </a:srgbClr>
                </a:outerShdw>
              </a:effectLst>
              <a:latin typeface="DejaVu Sans" panose="020B0603030804020204" pitchFamily="34" charset="0"/>
              <a:ea typeface="DejaVu Sans" panose="020B0603030804020204" pitchFamily="34" charset="0"/>
              <a:cs typeface="2  Compset" panose="00000400000000000000" pitchFamily="2" charset="-78"/>
            </a:endParaRPr>
          </a:p>
          <a:p>
            <a:pPr lvl="0"/>
            <a:r>
              <a:rPr lang="fa-IR" sz="2400" b="1" dirty="0" smtClean="0">
                <a:cs typeface="2  Compset" panose="00000400000000000000" pitchFamily="2" charset="-78"/>
              </a:rPr>
              <a:t>مراجعه </a:t>
            </a:r>
            <a:r>
              <a:rPr lang="fa-IR" sz="2400" b="1" dirty="0">
                <a:cs typeface="2  Compset" panose="00000400000000000000" pitchFamily="2" charset="-78"/>
              </a:rPr>
              <a:t>حضوری به مرکز تامین منابع علمی و ارائه کارت دانشجویی جهت فعال شدن عضویت در </a:t>
            </a:r>
            <a:r>
              <a:rPr lang="fa-IR" sz="2400" b="1" dirty="0" smtClean="0">
                <a:cs typeface="2  Compset" panose="00000400000000000000" pitchFamily="2" charset="-78"/>
              </a:rPr>
              <a:t>سامانه</a:t>
            </a:r>
          </a:p>
          <a:p>
            <a:pPr marL="0" lvl="0" indent="0">
              <a:buNone/>
            </a:pPr>
            <a:endParaRPr lang="en-US" sz="2400" dirty="0">
              <a:cs typeface="2  Compset" panose="00000400000000000000" pitchFamily="2" charset="-78"/>
            </a:endParaRPr>
          </a:p>
          <a:p>
            <a:pPr lvl="0"/>
            <a:r>
              <a:rPr lang="fa-IR" sz="2400" b="1" dirty="0" smtClean="0">
                <a:cs typeface="2  Compset" panose="00000400000000000000" pitchFamily="2" charset="-78"/>
              </a:rPr>
              <a:t>حستجوی مقاله مورد نیاز در پایگاههای اطلاعاتی فارسی و لاتین و ارسال مشخصات آن به مرکز تامین منایع علمی:</a:t>
            </a:r>
          </a:p>
          <a:p>
            <a:pPr marL="0" lvl="0" indent="0">
              <a:buNone/>
            </a:pPr>
            <a:endParaRPr lang="fa-IR" sz="2400" b="1" dirty="0" smtClean="0">
              <a:cs typeface="2  Compset" panose="00000400000000000000" pitchFamily="2" charset="-78"/>
            </a:endParaRPr>
          </a:p>
          <a:p>
            <a:pPr marL="0" indent="0">
              <a:buNone/>
            </a:pPr>
            <a:r>
              <a:rPr lang="fa-IR" sz="2400" b="1" dirty="0" smtClean="0">
                <a:cs typeface="2  Compset" panose="00000400000000000000" pitchFamily="2" charset="-78"/>
              </a:rPr>
              <a:t>درمورد </a:t>
            </a:r>
            <a:r>
              <a:rPr lang="fa-IR" sz="2400" b="1" dirty="0">
                <a:effectLst>
                  <a:outerShdw blurRad="38100" dist="38100" dir="2700000" algn="tl">
                    <a:srgbClr val="000000">
                      <a:alpha val="43137"/>
                    </a:srgbClr>
                  </a:outerShdw>
                </a:effectLst>
                <a:cs typeface="2  Compset" panose="00000400000000000000" pitchFamily="2" charset="-78"/>
              </a:rPr>
              <a:t>مقالات فارسی </a:t>
            </a:r>
            <a:r>
              <a:rPr lang="fa-IR" sz="2400" b="1" dirty="0">
                <a:cs typeface="2  Compset" panose="00000400000000000000" pitchFamily="2" charset="-78"/>
              </a:rPr>
              <a:t>پس از جستجو در پایگاههای </a:t>
            </a:r>
            <a:r>
              <a:rPr lang="en-US" sz="2400" b="1" dirty="0" smtClean="0">
                <a:cs typeface="2  Compset" panose="00000400000000000000" pitchFamily="2" charset="-78"/>
              </a:rPr>
              <a:t> </a:t>
            </a:r>
            <a:r>
              <a:rPr lang="en-US" sz="2400" b="1" dirty="0" err="1" smtClean="0">
                <a:cs typeface="2  Compset" panose="00000400000000000000" pitchFamily="2" charset="-78"/>
              </a:rPr>
              <a:t>magiran</a:t>
            </a:r>
            <a:r>
              <a:rPr lang="fa-IR" sz="2400" b="1" dirty="0" smtClean="0">
                <a:cs typeface="2  Compset" panose="00000400000000000000" pitchFamily="2" charset="-78"/>
              </a:rPr>
              <a:t>یا</a:t>
            </a:r>
            <a:r>
              <a:rPr lang="en-US" sz="2400" b="1" dirty="0" err="1" smtClean="0">
                <a:cs typeface="2  Compset" panose="00000400000000000000" pitchFamily="2" charset="-78"/>
              </a:rPr>
              <a:t>noormags</a:t>
            </a:r>
            <a:r>
              <a:rPr lang="en-US" sz="2400" b="1" dirty="0" smtClean="0">
                <a:cs typeface="2  Compset" panose="00000400000000000000" pitchFamily="2" charset="-78"/>
              </a:rPr>
              <a:t> </a:t>
            </a:r>
            <a:r>
              <a:rPr lang="fa-IR" sz="2400" b="1" dirty="0" smtClean="0">
                <a:cs typeface="2  Compset" panose="00000400000000000000" pitchFamily="2" charset="-78"/>
              </a:rPr>
              <a:t> ، عنوان </a:t>
            </a:r>
            <a:r>
              <a:rPr lang="fa-IR" sz="2400" b="1" dirty="0">
                <a:cs typeface="2  Compset" panose="00000400000000000000" pitchFamily="2" charset="-78"/>
              </a:rPr>
              <a:t>دقیق مقاله به همراه آدرس لینک مقاله مورد نظر را </a:t>
            </a:r>
            <a:r>
              <a:rPr lang="fa-IR" sz="2400" b="1" dirty="0" smtClean="0">
                <a:cs typeface="2  Compset" panose="00000400000000000000" pitchFamily="2" charset="-78"/>
              </a:rPr>
              <a:t>به ایمیل </a:t>
            </a:r>
            <a:r>
              <a:rPr lang="en-US" b="1" dirty="0" smtClean="0">
                <a:effectLst>
                  <a:outerShdw blurRad="38100" dist="38100" dir="2700000" algn="tl">
                    <a:srgbClr val="000000">
                      <a:alpha val="43137"/>
                    </a:srgbClr>
                  </a:outerShdw>
                </a:effectLst>
                <a:latin typeface="DejaVu Sans" panose="020B0603030804020204" pitchFamily="34" charset="0"/>
                <a:ea typeface="DejaVu Sans" panose="020B0603030804020204" pitchFamily="34" charset="0"/>
                <a:cs typeface="DejaVu Sans" panose="020B0603030804020204" pitchFamily="34" charset="0"/>
                <a:hlinkClick r:id="rId2"/>
              </a:rPr>
              <a:t>g.met.icp@gmail.com</a:t>
            </a:r>
            <a:r>
              <a:rPr lang="en-US" sz="2400" b="1" dirty="0" smtClean="0">
                <a:effectLst>
                  <a:outerShdw blurRad="38100" dist="38100" dir="2700000" algn="tl">
                    <a:srgbClr val="000000">
                      <a:alpha val="43137"/>
                    </a:srgbClr>
                  </a:outerShdw>
                </a:effectLst>
                <a:latin typeface="DejaVu Sans" panose="020B0603030804020204" pitchFamily="34" charset="0"/>
                <a:ea typeface="DejaVu Sans" panose="020B0603030804020204" pitchFamily="34" charset="0"/>
                <a:cs typeface="DejaVu Sans" panose="020B0603030804020204" pitchFamily="34" charset="0"/>
              </a:rPr>
              <a:t>)</a:t>
            </a:r>
            <a:r>
              <a:rPr lang="fa-IR" sz="2400" b="1" dirty="0" smtClean="0">
                <a:effectLst>
                  <a:outerShdw blurRad="38100" dist="38100" dir="2700000" algn="tl">
                    <a:srgbClr val="000000">
                      <a:alpha val="43137"/>
                    </a:srgbClr>
                  </a:outerShdw>
                </a:effectLst>
                <a:latin typeface="DejaVu Sans" panose="020B0603030804020204" pitchFamily="34" charset="0"/>
                <a:ea typeface="DejaVu Sans" panose="020B0603030804020204" pitchFamily="34" charset="0"/>
                <a:cs typeface="DejaVu Sans" panose="020B0603030804020204" pitchFamily="34" charset="0"/>
              </a:rPr>
              <a:t>) </a:t>
            </a:r>
            <a:r>
              <a:rPr lang="fa-IR" sz="2400" b="1" dirty="0" smtClean="0">
                <a:cs typeface="2  Compset" panose="00000400000000000000" pitchFamily="2" charset="-78"/>
              </a:rPr>
              <a:t>ارسال </a:t>
            </a:r>
            <a:r>
              <a:rPr lang="fa-IR" sz="2400" b="1" dirty="0">
                <a:cs typeface="2  Compset" panose="00000400000000000000" pitchFamily="2" charset="-78"/>
              </a:rPr>
              <a:t>نموده تا متن کامل مقاله طی 24 ساعت آینده به ایمیل شما ارسال گردد.</a:t>
            </a:r>
            <a:endParaRPr lang="en-US" sz="2400" dirty="0">
              <a:cs typeface="2  Compset" panose="00000400000000000000" pitchFamily="2" charset="-78"/>
            </a:endParaRPr>
          </a:p>
          <a:p>
            <a:pPr marL="0" indent="0" algn="l">
              <a:buNone/>
            </a:pPr>
            <a:endParaRPr lang="fa-IR" sz="2400" b="1" dirty="0" smtClean="0">
              <a:effectLst>
                <a:outerShdw blurRad="38100" dist="38100" dir="2700000" algn="tl">
                  <a:srgbClr val="000000">
                    <a:alpha val="43137"/>
                  </a:srgbClr>
                </a:outerShdw>
              </a:effectLst>
              <a:latin typeface="DejaVu Sans" panose="020B0603030804020204" pitchFamily="34" charset="0"/>
              <a:ea typeface="DejaVu Sans" panose="020B0603030804020204" pitchFamily="34" charset="0"/>
              <a:cs typeface="2  Compset" panose="00000400000000000000" pitchFamily="2" charset="-78"/>
            </a:endParaRPr>
          </a:p>
        </p:txBody>
      </p:sp>
    </p:spTree>
    <p:extLst>
      <p:ext uri="{BB962C8B-B14F-4D97-AF65-F5344CB8AC3E}">
        <p14:creationId xmlns:p14="http://schemas.microsoft.com/office/powerpoint/2010/main" val="28863283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859" y="624110"/>
            <a:ext cx="9894753" cy="1280890"/>
          </a:xfrm>
        </p:spPr>
        <p:txBody>
          <a:bodyPr>
            <a:normAutofit fontScale="90000"/>
          </a:bodyPr>
          <a:lstStyle/>
          <a:p>
            <a:pPr algn="r"/>
            <a:r>
              <a:rPr lang="fa-IR" sz="2700" b="1" dirty="0">
                <a:cs typeface="2  Compset" panose="00000400000000000000" pitchFamily="2" charset="-78"/>
              </a:rPr>
              <a:t>در مورد مقالات لاتین نیز پس از جستجو در پایگاههای اطلاعاتی و یافتن مقاله مورد نظر، </a:t>
            </a:r>
            <a:r>
              <a:rPr lang="en-US" sz="2700" b="1" dirty="0">
                <a:solidFill>
                  <a:srgbClr val="C00000"/>
                </a:solidFill>
                <a:latin typeface="DejaVu Sans" panose="020B0603030804020204" pitchFamily="34" charset="0"/>
                <a:ea typeface="DejaVu Sans" panose="020B0603030804020204" pitchFamily="34" charset="0"/>
                <a:cs typeface="2  Compset" panose="00000400000000000000" pitchFamily="2" charset="-78"/>
              </a:rPr>
              <a:t>DOI</a:t>
            </a:r>
            <a:r>
              <a:rPr lang="fa-IR" sz="2700" b="1" dirty="0">
                <a:cs typeface="2  Compset" panose="00000400000000000000" pitchFamily="2" charset="-78"/>
              </a:rPr>
              <a:t> مقاله </a:t>
            </a:r>
            <a:r>
              <a:rPr lang="fa-IR" sz="2700" b="1" dirty="0">
                <a:solidFill>
                  <a:srgbClr val="0070C0"/>
                </a:solidFill>
                <a:cs typeface="2  Compset" panose="00000400000000000000" pitchFamily="2" charset="-78"/>
              </a:rPr>
              <a:t>(شناسه دیجیتال، یک کد عددی است که همانند اثر انگشت برای هر مقاله بی همتاست.)</a:t>
            </a:r>
            <a:r>
              <a:rPr lang="fa-IR" sz="2700" b="1" dirty="0">
                <a:solidFill>
                  <a:srgbClr val="003399"/>
                </a:solidFill>
                <a:cs typeface="2  Compset" panose="00000400000000000000" pitchFamily="2" charset="-78"/>
              </a:rPr>
              <a:t> </a:t>
            </a:r>
            <a:r>
              <a:rPr lang="fa-IR" sz="2700" b="1" dirty="0">
                <a:cs typeface="2  Compset" panose="00000400000000000000" pitchFamily="2" charset="-78"/>
              </a:rPr>
              <a:t>را کپی کرده و در کادر مشخص شده در قسمت درخواست جدید در </a:t>
            </a:r>
            <a:r>
              <a:rPr lang="en-US" sz="2700" b="1" dirty="0">
                <a:solidFill>
                  <a:srgbClr val="C00000"/>
                </a:solidFill>
                <a:latin typeface="DejaVu Sans" panose="020B0603030804020204" pitchFamily="34" charset="0"/>
                <a:ea typeface="DejaVu Sans" panose="020B0603030804020204" pitchFamily="34" charset="0"/>
                <a:cs typeface="2  Compset" panose="00000400000000000000" pitchFamily="2" charset="-78"/>
              </a:rPr>
              <a:t>MDR</a:t>
            </a:r>
            <a:r>
              <a:rPr lang="fa-IR" sz="2700" b="1" dirty="0">
                <a:solidFill>
                  <a:srgbClr val="C00000"/>
                </a:solidFill>
                <a:cs typeface="2  Compset" panose="00000400000000000000" pitchFamily="2" charset="-78"/>
              </a:rPr>
              <a:t> </a:t>
            </a:r>
            <a:r>
              <a:rPr lang="fa-IR" sz="2700" b="1" dirty="0">
                <a:cs typeface="2  Compset" panose="00000400000000000000" pitchFamily="2" charset="-78"/>
              </a:rPr>
              <a:t>وارد نمایید. </a:t>
            </a:r>
            <a:r>
              <a:rPr lang="fa-IR" dirty="0">
                <a:cs typeface="2  Compset" panose="00000400000000000000" pitchFamily="2" charset="-78"/>
              </a:rPr>
              <a:t/>
            </a:r>
            <a:br>
              <a:rPr lang="fa-IR" dirty="0">
                <a:cs typeface="2  Compset" panose="00000400000000000000" pitchFamily="2" charset="-78"/>
              </a:rPr>
            </a:br>
            <a:endParaRPr lang="fa-IR"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743199" y="2133600"/>
            <a:ext cx="8320620" cy="4724400"/>
          </a:xfrm>
          <a:prstGeom prst="rect">
            <a:avLst/>
          </a:prstGeom>
        </p:spPr>
      </p:pic>
    </p:spTree>
    <p:extLst>
      <p:ext uri="{BB962C8B-B14F-4D97-AF65-F5344CB8AC3E}">
        <p14:creationId xmlns:p14="http://schemas.microsoft.com/office/powerpoint/2010/main" val="31293162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5" y="611231"/>
            <a:ext cx="10100814" cy="1101659"/>
          </a:xfrm>
        </p:spPr>
        <p:txBody>
          <a:bodyPr>
            <a:noAutofit/>
          </a:bodyPr>
          <a:lstStyle/>
          <a:p>
            <a:pPr algn="r"/>
            <a:r>
              <a:rPr lang="fa-IR" sz="2800" b="1" dirty="0">
                <a:cs typeface="2  Compset" panose="00000400000000000000" pitchFamily="2" charset="-78"/>
              </a:rPr>
              <a:t>متن کامل مقاله تا 24 ساعت آینده در قسمت </a:t>
            </a:r>
            <a:r>
              <a:rPr lang="fa-IR" b="1" dirty="0">
                <a:solidFill>
                  <a:srgbClr val="003399"/>
                </a:solidFill>
                <a:effectLst>
                  <a:outerShdw blurRad="38100" dist="38100" dir="2700000" algn="tl">
                    <a:srgbClr val="000000">
                      <a:alpha val="43137"/>
                    </a:srgbClr>
                  </a:outerShdw>
                </a:effectLst>
                <a:cs typeface="2  Compset" panose="00000400000000000000" pitchFamily="2" charset="-78"/>
              </a:rPr>
              <a:t>درخواست های جاری</a:t>
            </a:r>
            <a:r>
              <a:rPr lang="fa-IR" sz="2800" b="1" dirty="0">
                <a:solidFill>
                  <a:srgbClr val="003399"/>
                </a:solidFill>
                <a:cs typeface="2  Compset" panose="00000400000000000000" pitchFamily="2" charset="-78"/>
              </a:rPr>
              <a:t> </a:t>
            </a:r>
            <a:r>
              <a:rPr lang="fa-IR" sz="2800" b="1" dirty="0">
                <a:cs typeface="2  Compset" panose="00000400000000000000" pitchFamily="2" charset="-78"/>
              </a:rPr>
              <a:t>در سامانه </a:t>
            </a:r>
            <a:r>
              <a:rPr lang="en-US" sz="2400" b="1" dirty="0">
                <a:solidFill>
                  <a:srgbClr val="C00000"/>
                </a:solidFill>
                <a:latin typeface="DejaVu Sans" panose="020B0603030804020204" pitchFamily="34" charset="0"/>
                <a:ea typeface="DejaVu Sans" panose="020B0603030804020204" pitchFamily="34" charset="0"/>
                <a:cs typeface="DejaVu Sans" panose="020B0603030804020204" pitchFamily="34" charset="0"/>
              </a:rPr>
              <a:t>MDR</a:t>
            </a:r>
            <a:r>
              <a:rPr lang="fa-IR" sz="2800" b="1" dirty="0">
                <a:cs typeface="2  Compset" panose="00000400000000000000" pitchFamily="2" charset="-78"/>
              </a:rPr>
              <a:t> ضمیمه خواهد شد. </a:t>
            </a:r>
            <a:endParaRPr lang="fa-IR" sz="2800" dirty="0">
              <a:cs typeface="2  Compset" panose="00000400000000000000" pitchFamily="2" charset="-78"/>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0772" y="1712891"/>
            <a:ext cx="7985769" cy="4906850"/>
          </a:xfrm>
          <a:prstGeom prst="rect">
            <a:avLst/>
          </a:prstGeom>
        </p:spPr>
      </p:pic>
    </p:spTree>
    <p:extLst>
      <p:ext uri="{BB962C8B-B14F-4D97-AF65-F5344CB8AC3E}">
        <p14:creationId xmlns:p14="http://schemas.microsoft.com/office/powerpoint/2010/main" val="1357991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4000" dirty="0" smtClean="0">
                <a:solidFill>
                  <a:srgbClr val="336600"/>
                </a:solidFill>
                <a:cs typeface="B Titr" panose="00000700000000000000" pitchFamily="2" charset="-78"/>
              </a:rPr>
              <a:t>                معرفی </a:t>
            </a:r>
            <a:r>
              <a:rPr lang="fa-IR" sz="4000" dirty="0">
                <a:solidFill>
                  <a:srgbClr val="336600"/>
                </a:solidFill>
                <a:cs typeface="B Titr" panose="00000700000000000000" pitchFamily="2" charset="-78"/>
              </a:rPr>
              <a:t>تعدادی از پایگاههای اطلاعاتی فارسی</a:t>
            </a:r>
            <a:endParaRPr lang="fa-IR" sz="4400" dirty="0"/>
          </a:p>
        </p:txBody>
      </p:sp>
      <p:pic>
        <p:nvPicPr>
          <p:cNvPr id="4" name="Content Placeholder 3" descr="http://library.aut.ac.ir/images/Electronic%20Journals%20Farsi.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3662" y="1532586"/>
            <a:ext cx="4746878" cy="4778062"/>
          </a:xfrm>
          <a:prstGeom prst="rect">
            <a:avLst/>
          </a:prstGeom>
          <a:noFill/>
          <a:ln>
            <a:noFill/>
          </a:ln>
        </p:spPr>
      </p:pic>
    </p:spTree>
    <p:extLst>
      <p:ext uri="{BB962C8B-B14F-4D97-AF65-F5344CB8AC3E}">
        <p14:creationId xmlns:p14="http://schemas.microsoft.com/office/powerpoint/2010/main" val="353419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895475" y="206062"/>
            <a:ext cx="9609137" cy="798490"/>
          </a:xfrm>
        </p:spPr>
        <p:txBody>
          <a:bodyPr>
            <a:normAutofit/>
          </a:bodyPr>
          <a:lstStyle/>
          <a:p>
            <a:pPr algn="ctr"/>
            <a:r>
              <a:rPr lang="fa-IR" sz="3200" dirty="0" smtClean="0">
                <a:solidFill>
                  <a:srgbClr val="336600"/>
                </a:solidFill>
                <a:cs typeface="B Titr" panose="00000700000000000000" pitchFamily="2" charset="-78"/>
              </a:rPr>
              <a:t>معرفی تعدادی از پایگاههای اطلاعاتی فارسی</a:t>
            </a:r>
            <a:endParaRPr lang="fa-IR" sz="3200" dirty="0">
              <a:solidFill>
                <a:srgbClr val="336600"/>
              </a:solidFill>
              <a:cs typeface="B Titr" panose="00000700000000000000" pitchFamily="2" charset="-78"/>
            </a:endParaRPr>
          </a:p>
        </p:txBody>
      </p:sp>
      <p:sp>
        <p:nvSpPr>
          <p:cNvPr id="14" name="Content Placeholder 13"/>
          <p:cNvSpPr>
            <a:spLocks noGrp="1"/>
          </p:cNvSpPr>
          <p:nvPr>
            <p:ph idx="1"/>
          </p:nvPr>
        </p:nvSpPr>
        <p:spPr>
          <a:xfrm>
            <a:off x="1676400" y="1210615"/>
            <a:ext cx="9828212" cy="5293216"/>
          </a:xfrm>
        </p:spPr>
        <p:txBody>
          <a:bodyPr>
            <a:normAutofit lnSpcReduction="10000"/>
          </a:bodyPr>
          <a:lstStyle/>
          <a:p>
            <a:pPr marL="0" indent="0">
              <a:buNone/>
            </a:pPr>
            <a:endParaRPr lang="fa-IR" dirty="0" smtClean="0"/>
          </a:p>
          <a:p>
            <a:pPr marL="0" indent="0">
              <a:buNone/>
            </a:pPr>
            <a:endParaRPr lang="fa-IR" dirty="0" smtClean="0"/>
          </a:p>
          <a:p>
            <a:pPr marL="0" indent="0">
              <a:buNone/>
            </a:pPr>
            <a:endParaRPr lang="fa-IR" dirty="0"/>
          </a:p>
          <a:p>
            <a:pPr marL="0" indent="0">
              <a:buNone/>
            </a:pPr>
            <a:endParaRPr lang="fa-IR" dirty="0" smtClean="0"/>
          </a:p>
          <a:p>
            <a:pPr marL="0" indent="0">
              <a:buNone/>
            </a:pPr>
            <a:r>
              <a:rPr lang="ar-SA" u="sng" dirty="0" smtClean="0">
                <a:cs typeface="B Titr" panose="00000700000000000000" pitchFamily="2" charset="-78"/>
                <a:hlinkClick r:id="rId2"/>
              </a:rPr>
              <a:t>پایگاه </a:t>
            </a:r>
            <a:r>
              <a:rPr lang="ar-SA" u="sng" dirty="0">
                <a:cs typeface="B Titr" panose="00000700000000000000" pitchFamily="2" charset="-78"/>
                <a:hlinkClick r:id="rId2"/>
              </a:rPr>
              <a:t>مجلات تخصصی </a:t>
            </a:r>
            <a:r>
              <a:rPr lang="ar-SA" dirty="0">
                <a:cs typeface="B Titr" panose="00000700000000000000" pitchFamily="2" charset="-78"/>
                <a:hlinkClick r:id="rId2"/>
              </a:rPr>
              <a:t>نور </a:t>
            </a:r>
            <a:r>
              <a:rPr lang="fa-IR" dirty="0">
                <a:cs typeface="B Titr" panose="00000700000000000000" pitchFamily="2" charset="-78"/>
              </a:rPr>
              <a:t> </a:t>
            </a:r>
            <a:r>
              <a:rPr lang="fa-IR" dirty="0" smtClean="0">
                <a:cs typeface="B Titr" panose="00000700000000000000" pitchFamily="2" charset="-78"/>
              </a:rPr>
              <a:t>        </a:t>
            </a:r>
            <a:r>
              <a:rPr lang="fa-IR" dirty="0">
                <a:cs typeface="B Titr" panose="00000700000000000000" pitchFamily="2" charset="-78"/>
              </a:rPr>
              <a:t> </a:t>
            </a:r>
            <a:r>
              <a:rPr lang="fa-IR" dirty="0" smtClean="0">
                <a:cs typeface="B Titr" panose="00000700000000000000" pitchFamily="2" charset="-78"/>
              </a:rPr>
              <a:t>                        </a:t>
            </a:r>
            <a:r>
              <a:rPr lang="en-US" sz="2800" b="1" dirty="0" smtClean="0">
                <a:solidFill>
                  <a:srgbClr val="0033CC"/>
                </a:solidFill>
                <a:effectLst>
                  <a:outerShdw blurRad="38100" dist="38100" dir="2700000" algn="tl">
                    <a:srgbClr val="000000">
                      <a:alpha val="43137"/>
                    </a:srgbClr>
                  </a:outerShdw>
                </a:effectLst>
                <a:cs typeface="B Titr" panose="00000700000000000000" pitchFamily="2" charset="-78"/>
              </a:rPr>
              <a:t>noormags.ir</a:t>
            </a:r>
            <a:r>
              <a:rPr lang="fa-IR" sz="2800" b="1" dirty="0" smtClean="0">
                <a:solidFill>
                  <a:srgbClr val="0033CC"/>
                </a:solidFill>
                <a:effectLst>
                  <a:outerShdw blurRad="38100" dist="38100" dir="2700000" algn="tl">
                    <a:srgbClr val="000000">
                      <a:alpha val="43137"/>
                    </a:srgbClr>
                  </a:outerShdw>
                </a:effectLst>
                <a:cs typeface="B Titr" panose="00000700000000000000" pitchFamily="2" charset="-78"/>
              </a:rPr>
              <a:t>     </a:t>
            </a:r>
            <a:r>
              <a:rPr lang="fa-IR" dirty="0" smtClean="0">
                <a:cs typeface="B Titr" panose="00000700000000000000" pitchFamily="2" charset="-78"/>
              </a:rPr>
              <a:t> </a:t>
            </a:r>
            <a:r>
              <a:rPr lang="fa-IR" u="sng" dirty="0" smtClean="0">
                <a:cs typeface="B Titr" panose="00000700000000000000" pitchFamily="2" charset="-78"/>
              </a:rPr>
              <a:t>          </a:t>
            </a:r>
            <a:endParaRPr lang="en-US" dirty="0">
              <a:cs typeface="B Titr" panose="00000700000000000000" pitchFamily="2" charset="-78"/>
            </a:endParaRPr>
          </a:p>
          <a:p>
            <a:pPr marL="0" indent="0">
              <a:buNone/>
            </a:pPr>
            <a:r>
              <a:rPr lang="ar-SA" b="1" dirty="0" smtClean="0">
                <a:effectLst>
                  <a:outerShdw blurRad="38100" dist="38100" dir="2700000" algn="tl">
                    <a:srgbClr val="000000">
                      <a:alpha val="43137"/>
                    </a:srgbClr>
                  </a:outerShdw>
                </a:effectLst>
                <a:cs typeface="2  Compset" panose="00000400000000000000" pitchFamily="2" charset="-78"/>
              </a:rPr>
              <a:t>یکی </a:t>
            </a:r>
            <a:r>
              <a:rPr lang="ar-SA" b="1" dirty="0">
                <a:effectLst>
                  <a:outerShdw blurRad="38100" dist="38100" dir="2700000" algn="tl">
                    <a:srgbClr val="000000">
                      <a:alpha val="43137"/>
                    </a:srgbClr>
                  </a:outerShdw>
                </a:effectLst>
                <a:cs typeface="2  Compset" panose="00000400000000000000" pitchFamily="2" charset="-78"/>
              </a:rPr>
              <a:t>از مهمترین بانکهای </a:t>
            </a:r>
            <a:r>
              <a:rPr lang="ar-SA" b="1" dirty="0" smtClean="0">
                <a:effectLst>
                  <a:outerShdw blurRad="38100" dist="38100" dir="2700000" algn="tl">
                    <a:srgbClr val="000000">
                      <a:alpha val="43137"/>
                    </a:srgbClr>
                  </a:outerShdw>
                </a:effectLst>
                <a:cs typeface="2  Compset" panose="00000400000000000000" pitchFamily="2" charset="-78"/>
              </a:rPr>
              <a:t>اطلاعات </a:t>
            </a:r>
            <a:r>
              <a:rPr lang="ar-SA" b="1" dirty="0">
                <a:effectLst>
                  <a:outerShdw blurRad="38100" dist="38100" dir="2700000" algn="tl">
                    <a:srgbClr val="000000">
                      <a:alpha val="43137"/>
                    </a:srgbClr>
                  </a:outerShdw>
                </a:effectLst>
                <a:cs typeface="2  Compset" panose="00000400000000000000" pitchFamily="2" charset="-78"/>
              </a:rPr>
              <a:t>مجلات در زمینه علوم اسلامی و علوم </a:t>
            </a:r>
            <a:r>
              <a:rPr lang="ar-SA" b="1" dirty="0" smtClean="0">
                <a:effectLst>
                  <a:outerShdw blurRad="38100" dist="38100" dir="2700000" algn="tl">
                    <a:srgbClr val="000000">
                      <a:alpha val="43137"/>
                    </a:srgbClr>
                  </a:outerShdw>
                </a:effectLst>
                <a:cs typeface="2  Compset" panose="00000400000000000000" pitchFamily="2" charset="-78"/>
              </a:rPr>
              <a:t>انسانی</a:t>
            </a:r>
            <a:endParaRPr lang="fa-IR" b="1" dirty="0" smtClean="0">
              <a:effectLst>
                <a:outerShdw blurRad="38100" dist="38100" dir="2700000" algn="tl">
                  <a:srgbClr val="000000">
                    <a:alpha val="43137"/>
                  </a:srgbClr>
                </a:outerShdw>
              </a:effectLst>
              <a:cs typeface="2  Compset" panose="00000400000000000000" pitchFamily="2" charset="-78"/>
            </a:endParaRPr>
          </a:p>
          <a:p>
            <a:pPr marL="0" indent="0">
              <a:buNone/>
            </a:pPr>
            <a:endParaRPr lang="fa-IR" b="1" dirty="0" smtClean="0">
              <a:effectLst>
                <a:outerShdw blurRad="38100" dist="38100" dir="2700000" algn="tl">
                  <a:srgbClr val="000000">
                    <a:alpha val="43137"/>
                  </a:srgbClr>
                </a:outerShdw>
              </a:effectLst>
              <a:cs typeface="2  Compset" panose="00000400000000000000" pitchFamily="2" charset="-78"/>
            </a:endParaRPr>
          </a:p>
          <a:p>
            <a:pPr marL="0" indent="0">
              <a:buNone/>
            </a:pPr>
            <a:endParaRPr lang="fa-IR" b="1" dirty="0">
              <a:effectLst>
                <a:outerShdw blurRad="38100" dist="38100" dir="2700000" algn="tl">
                  <a:srgbClr val="000000">
                    <a:alpha val="43137"/>
                  </a:srgbClr>
                </a:outerShdw>
              </a:effectLst>
              <a:cs typeface="2  Compset" panose="00000400000000000000" pitchFamily="2" charset="-78"/>
            </a:endParaRPr>
          </a:p>
          <a:p>
            <a:pPr marL="0" indent="0">
              <a:buNone/>
            </a:pPr>
            <a:endParaRPr lang="fa-IR" b="1" dirty="0" smtClean="0">
              <a:effectLst>
                <a:outerShdw blurRad="38100" dist="38100" dir="2700000" algn="tl">
                  <a:srgbClr val="000000">
                    <a:alpha val="43137"/>
                  </a:srgbClr>
                </a:outerShdw>
              </a:effectLst>
              <a:cs typeface="2  Compset" panose="00000400000000000000" pitchFamily="2" charset="-78"/>
            </a:endParaRPr>
          </a:p>
          <a:p>
            <a:pPr marL="0" indent="0">
              <a:buNone/>
            </a:pPr>
            <a:endParaRPr lang="fa-IR" b="1" dirty="0">
              <a:effectLst>
                <a:outerShdw blurRad="38100" dist="38100" dir="2700000" algn="tl">
                  <a:srgbClr val="000000">
                    <a:alpha val="43137"/>
                  </a:srgbClr>
                </a:outerShdw>
              </a:effectLst>
              <a:cs typeface="2  Compset" panose="00000400000000000000" pitchFamily="2" charset="-78"/>
            </a:endParaRPr>
          </a:p>
          <a:p>
            <a:pPr marL="0" indent="0">
              <a:buNone/>
            </a:pPr>
            <a:endParaRPr lang="fa-IR" b="1" dirty="0" smtClean="0">
              <a:effectLst>
                <a:outerShdw blurRad="38100" dist="38100" dir="2700000" algn="tl">
                  <a:srgbClr val="000000">
                    <a:alpha val="43137"/>
                  </a:srgbClr>
                </a:outerShdw>
              </a:effectLst>
              <a:cs typeface="2  Compset" panose="00000400000000000000" pitchFamily="2" charset="-78"/>
            </a:endParaRPr>
          </a:p>
          <a:p>
            <a:pPr marL="0" indent="0">
              <a:buNone/>
            </a:pPr>
            <a:r>
              <a:rPr lang="fa-IR" u="sng" dirty="0" smtClean="0">
                <a:cs typeface="B Titr" panose="00000700000000000000" pitchFamily="2" charset="-78"/>
                <a:hlinkClick r:id="rId3"/>
              </a:rPr>
              <a:t>بانک اطلاعات نشریات کشور</a:t>
            </a:r>
            <a:r>
              <a:rPr lang="ar-SA" u="sng" dirty="0" smtClean="0">
                <a:cs typeface="B Titr" panose="00000700000000000000" pitchFamily="2" charset="-78"/>
                <a:hlinkClick r:id="rId3"/>
              </a:rPr>
              <a:t> </a:t>
            </a:r>
            <a:r>
              <a:rPr lang="en-US" sz="2800" b="1" dirty="0" smtClean="0">
                <a:solidFill>
                  <a:srgbClr val="0033CC"/>
                </a:solidFill>
                <a:effectLst>
                  <a:outerShdw blurRad="38100" dist="38100" dir="2700000" algn="tl">
                    <a:srgbClr val="000000">
                      <a:alpha val="43137"/>
                    </a:srgbClr>
                  </a:outerShdw>
                </a:effectLst>
                <a:cs typeface="B Titr" panose="00000700000000000000" pitchFamily="2" charset="-78"/>
              </a:rPr>
              <a:t>  magiran.com           </a:t>
            </a:r>
            <a:endParaRPr lang="en-US" sz="2800" b="1" dirty="0">
              <a:solidFill>
                <a:srgbClr val="0033CC"/>
              </a:solidFill>
              <a:effectLst>
                <a:outerShdw blurRad="38100" dist="38100" dir="2700000" algn="tl">
                  <a:srgbClr val="000000">
                    <a:alpha val="43137"/>
                  </a:srgbClr>
                </a:outerShdw>
              </a:effectLst>
              <a:cs typeface="B Titr" panose="00000700000000000000" pitchFamily="2" charset="-78"/>
            </a:endParaRPr>
          </a:p>
          <a:p>
            <a:pPr marL="0" indent="0">
              <a:buNone/>
            </a:pPr>
            <a:r>
              <a:rPr lang="ar-SA" b="1" dirty="0">
                <a:effectLst>
                  <a:outerShdw blurRad="38100" dist="38100" dir="2700000" algn="tl">
                    <a:srgbClr val="000000">
                      <a:alpha val="43137"/>
                    </a:srgbClr>
                  </a:outerShdw>
                </a:effectLst>
                <a:cs typeface="2  Compset" panose="00000400000000000000" pitchFamily="2" charset="-78"/>
              </a:rPr>
              <a:t>این پایگاه در سال 1380 با هدف جمع آوری مجلات ایران و تهیه یک مرجع کامل از نشریات ایرانی تاسیس شد</a:t>
            </a:r>
            <a:r>
              <a:rPr lang="en-US" b="1" dirty="0">
                <a:effectLst>
                  <a:outerShdw blurRad="38100" dist="38100" dir="2700000" algn="tl">
                    <a:srgbClr val="000000">
                      <a:alpha val="43137"/>
                    </a:srgbClr>
                  </a:outerShdw>
                </a:effectLst>
                <a:cs typeface="2  Compset" panose="00000400000000000000" pitchFamily="2" charset="-78"/>
              </a:rPr>
              <a:t>. </a:t>
            </a:r>
          </a:p>
          <a:p>
            <a:pPr marL="0" indent="0">
              <a:buNone/>
            </a:pPr>
            <a:endParaRPr lang="fa-IR" b="1" dirty="0" smtClean="0">
              <a:effectLst>
                <a:outerShdw blurRad="38100" dist="38100" dir="2700000" algn="tl">
                  <a:srgbClr val="000000">
                    <a:alpha val="43137"/>
                  </a:srgbClr>
                </a:outerShdw>
              </a:effectLst>
              <a:cs typeface="2  Compset" panose="00000400000000000000" pitchFamily="2" charset="-78"/>
            </a:endParaRPr>
          </a:p>
        </p:txBody>
      </p:sp>
      <p:pic>
        <p:nvPicPr>
          <p:cNvPr id="69" name="Picture 68" descr="پایگاه مجلات تخصصی نور">
            <a:hlinkClick r:id="rId2"/>
          </p:cNvPr>
          <p:cNvPicPr/>
          <p:nvPr/>
        </p:nvPicPr>
        <p:blipFill>
          <a:blip r:embed="rId4">
            <a:extLst>
              <a:ext uri="{28A0092B-C50C-407E-A947-70E740481C1C}">
                <a14:useLocalDpi xmlns:a14="http://schemas.microsoft.com/office/drawing/2010/main" val="0"/>
              </a:ext>
            </a:extLst>
          </a:blip>
          <a:srcRect/>
          <a:stretch>
            <a:fillRect/>
          </a:stretch>
        </p:blipFill>
        <p:spPr bwMode="auto">
          <a:xfrm>
            <a:off x="9053848" y="1176403"/>
            <a:ext cx="2450764" cy="1571223"/>
          </a:xfrm>
          <a:prstGeom prst="rect">
            <a:avLst/>
          </a:prstGeom>
          <a:noFill/>
          <a:ln>
            <a:noFill/>
          </a:ln>
        </p:spPr>
      </p:pic>
      <p:pic>
        <p:nvPicPr>
          <p:cNvPr id="70" name="Picture 69" descr="پایگاه مگیران">
            <a:hlinkClick r:id="rId3"/>
          </p:cNvPr>
          <p:cNvPicPr/>
          <p:nvPr/>
        </p:nvPicPr>
        <p:blipFill>
          <a:blip r:embed="rId5">
            <a:extLst>
              <a:ext uri="{28A0092B-C50C-407E-A947-70E740481C1C}">
                <a14:useLocalDpi xmlns:a14="http://schemas.microsoft.com/office/drawing/2010/main" val="0"/>
              </a:ext>
            </a:extLst>
          </a:blip>
          <a:srcRect/>
          <a:stretch>
            <a:fillRect/>
          </a:stretch>
        </p:blipFill>
        <p:spPr bwMode="auto">
          <a:xfrm>
            <a:off x="9053848" y="3636269"/>
            <a:ext cx="2450764" cy="1714500"/>
          </a:xfrm>
          <a:prstGeom prst="rect">
            <a:avLst/>
          </a:prstGeom>
          <a:noFill/>
          <a:ln>
            <a:noFill/>
          </a:ln>
        </p:spPr>
      </p:pic>
    </p:spTree>
    <p:extLst>
      <p:ext uri="{BB962C8B-B14F-4D97-AF65-F5344CB8AC3E}">
        <p14:creationId xmlns:p14="http://schemas.microsoft.com/office/powerpoint/2010/main" val="10507930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4546"/>
            <a:ext cx="8911687" cy="605308"/>
          </a:xfrm>
        </p:spPr>
        <p:txBody>
          <a:bodyPr>
            <a:normAutofit fontScale="90000"/>
          </a:bodyPr>
          <a:lstStyle/>
          <a:p>
            <a:pPr algn="ctr"/>
            <a:r>
              <a:rPr lang="fa-IR" dirty="0" smtClean="0">
                <a:solidFill>
                  <a:srgbClr val="336600"/>
                </a:solidFill>
                <a:cs typeface="B Titr" panose="00000700000000000000" pitchFamily="2" charset="-78"/>
              </a:rPr>
              <a:t>معرفی تعدادی از پایگاههای اطلاعاتی فارسی</a:t>
            </a:r>
            <a:endParaRPr lang="fa-IR" dirty="0">
              <a:solidFill>
                <a:srgbClr val="336600"/>
              </a:solidFill>
              <a:cs typeface="B Titr" panose="00000700000000000000" pitchFamily="2" charset="-78"/>
            </a:endParaRPr>
          </a:p>
        </p:txBody>
      </p:sp>
      <p:sp>
        <p:nvSpPr>
          <p:cNvPr id="3" name="Content Placeholder 2"/>
          <p:cNvSpPr>
            <a:spLocks noGrp="1"/>
          </p:cNvSpPr>
          <p:nvPr>
            <p:ph idx="1"/>
          </p:nvPr>
        </p:nvSpPr>
        <p:spPr>
          <a:xfrm>
            <a:off x="734097" y="759854"/>
            <a:ext cx="11062952" cy="6098146"/>
          </a:xfrm>
        </p:spPr>
        <p:txBody>
          <a:bodyPr>
            <a:normAutofit fontScale="85000" lnSpcReduction="20000"/>
          </a:bodyPr>
          <a:lstStyle/>
          <a:p>
            <a:pPr marL="0" indent="0">
              <a:buNone/>
            </a:pPr>
            <a:endParaRPr lang="fa-IR" u="sng" dirty="0" smtClean="0">
              <a:hlinkClick r:id="rId2"/>
            </a:endParaRPr>
          </a:p>
          <a:p>
            <a:pPr marL="0" indent="0">
              <a:buNone/>
            </a:pPr>
            <a:endParaRPr lang="fa-IR" u="sng" dirty="0" smtClean="0">
              <a:hlinkClick r:id="rId2"/>
            </a:endParaRPr>
          </a:p>
          <a:p>
            <a:pPr marL="0" indent="0">
              <a:buNone/>
            </a:pPr>
            <a:endParaRPr lang="fa-IR" u="sng" dirty="0">
              <a:hlinkClick r:id="rId2"/>
            </a:endParaRPr>
          </a:p>
          <a:p>
            <a:pPr marL="0" indent="0">
              <a:buNone/>
            </a:pPr>
            <a:endParaRPr lang="fa-IR" u="sng" dirty="0">
              <a:hlinkClick r:id="rId2"/>
            </a:endParaRPr>
          </a:p>
          <a:p>
            <a:pPr marL="0" indent="0">
              <a:buNone/>
            </a:pPr>
            <a:endParaRPr lang="fa-IR" sz="2000" b="1" u="sng" dirty="0" smtClean="0">
              <a:cs typeface="B Titr" panose="00000700000000000000" pitchFamily="2" charset="-78"/>
              <a:hlinkClick r:id="rId2"/>
            </a:endParaRPr>
          </a:p>
          <a:p>
            <a:pPr marL="0" indent="0">
              <a:buNone/>
            </a:pPr>
            <a:r>
              <a:rPr lang="ar-SA" sz="2000" b="1" u="sng" dirty="0" smtClean="0">
                <a:cs typeface="B Titr" panose="00000700000000000000" pitchFamily="2" charset="-78"/>
                <a:hlinkClick r:id="rId2"/>
              </a:rPr>
              <a:t>پرتال </a:t>
            </a:r>
            <a:r>
              <a:rPr lang="ar-SA" sz="2000" b="1" u="sng" dirty="0">
                <a:cs typeface="B Titr" panose="00000700000000000000" pitchFamily="2" charset="-78"/>
                <a:hlinkClick r:id="rId2"/>
              </a:rPr>
              <a:t>جامع علوم </a:t>
            </a:r>
            <a:r>
              <a:rPr lang="ar-SA" sz="2000" b="1" dirty="0">
                <a:solidFill>
                  <a:schemeClr val="accent1">
                    <a:lumMod val="60000"/>
                    <a:lumOff val="40000"/>
                  </a:schemeClr>
                </a:solidFill>
                <a:cs typeface="B Titr" panose="00000700000000000000" pitchFamily="2" charset="-78"/>
                <a:hlinkClick r:id="rId2"/>
              </a:rPr>
              <a:t>انسانی </a:t>
            </a:r>
            <a:r>
              <a:rPr lang="fa-IR" sz="2000" b="1" dirty="0">
                <a:solidFill>
                  <a:schemeClr val="accent1">
                    <a:lumMod val="60000"/>
                    <a:lumOff val="40000"/>
                  </a:schemeClr>
                </a:solidFill>
                <a:cs typeface="B Titr" panose="00000700000000000000" pitchFamily="2" charset="-78"/>
              </a:rPr>
              <a:t> </a:t>
            </a:r>
            <a:r>
              <a:rPr lang="fa-IR" sz="2000" b="1" dirty="0" smtClean="0">
                <a:solidFill>
                  <a:schemeClr val="accent1">
                    <a:lumMod val="60000"/>
                    <a:lumOff val="40000"/>
                  </a:schemeClr>
                </a:solidFill>
                <a:cs typeface="B Titr" panose="00000700000000000000" pitchFamily="2" charset="-78"/>
              </a:rPr>
              <a:t>                                                                   </a:t>
            </a:r>
            <a:r>
              <a:rPr lang="en-US" sz="2800" b="1" dirty="0" smtClean="0">
                <a:solidFill>
                  <a:srgbClr val="0033CC"/>
                </a:solidFill>
                <a:cs typeface="B Titr" panose="00000700000000000000" pitchFamily="2" charset="-78"/>
              </a:rPr>
              <a:t>Ensani.ir</a:t>
            </a:r>
            <a:endParaRPr lang="en-US" sz="2400" b="1" dirty="0">
              <a:solidFill>
                <a:srgbClr val="0033CC"/>
              </a:solidFill>
              <a:cs typeface="B Titr" panose="00000700000000000000" pitchFamily="2" charset="-78"/>
            </a:endParaRPr>
          </a:p>
          <a:p>
            <a:pPr marL="0" indent="0">
              <a:buNone/>
            </a:pPr>
            <a:r>
              <a:rPr lang="ar-SA" sz="2000" b="1" dirty="0" smtClean="0">
                <a:cs typeface="2  Compset" panose="00000400000000000000" pitchFamily="2" charset="-78"/>
              </a:rPr>
              <a:t>پرتال </a:t>
            </a:r>
            <a:r>
              <a:rPr lang="ar-SA" sz="2000" b="1" dirty="0">
                <a:cs typeface="2  Compset" panose="00000400000000000000" pitchFamily="2" charset="-78"/>
              </a:rPr>
              <a:t>جامع علوم انسانی </a:t>
            </a:r>
            <a:r>
              <a:rPr lang="fa-IR" sz="2000" b="1" dirty="0" smtClean="0">
                <a:cs typeface="2  Compset" panose="00000400000000000000" pitchFamily="2" charset="-78"/>
              </a:rPr>
              <a:t>شامل مقالات فارسی در </a:t>
            </a:r>
            <a:r>
              <a:rPr lang="ar-SA" sz="2000" b="1" dirty="0" smtClean="0">
                <a:cs typeface="2  Compset" panose="00000400000000000000" pitchFamily="2" charset="-78"/>
              </a:rPr>
              <a:t>حوزه </a:t>
            </a:r>
            <a:r>
              <a:rPr lang="ar-SA" sz="2000" b="1" dirty="0">
                <a:cs typeface="2  Compset" panose="00000400000000000000" pitchFamily="2" charset="-78"/>
              </a:rPr>
              <a:t>علوم انسانی و اسلامی می </a:t>
            </a:r>
            <a:r>
              <a:rPr lang="ar-SA" sz="2000" b="1" dirty="0" smtClean="0">
                <a:cs typeface="2  Compset" panose="00000400000000000000" pitchFamily="2" charset="-78"/>
              </a:rPr>
              <a:t>باشد</a:t>
            </a:r>
            <a:r>
              <a:rPr lang="en-US" sz="2000" b="1" dirty="0" smtClean="0">
                <a:cs typeface="2  Compset" panose="00000400000000000000" pitchFamily="2" charset="-78"/>
              </a:rPr>
              <a:t>.</a:t>
            </a:r>
            <a:r>
              <a:rPr lang="fa-IR" sz="2000" b="1" dirty="0">
                <a:cs typeface="2  Compset" panose="00000400000000000000" pitchFamily="2" charset="-78"/>
              </a:rPr>
              <a:t> وجه تمایز </a:t>
            </a:r>
            <a:r>
              <a:rPr lang="fa-IR" sz="2000" b="1" dirty="0" smtClean="0">
                <a:cs typeface="2  Compset" panose="00000400000000000000" pitchFamily="2" charset="-78"/>
              </a:rPr>
              <a:t>آن با </a:t>
            </a:r>
            <a:r>
              <a:rPr lang="fa-IR" sz="2000" b="1" dirty="0">
                <a:cs typeface="2  Compset" panose="00000400000000000000" pitchFamily="2" charset="-78"/>
              </a:rPr>
              <a:t>سایر پایگاه </a:t>
            </a:r>
            <a:r>
              <a:rPr lang="fa-IR" sz="2000" b="1" dirty="0" smtClean="0">
                <a:cs typeface="2  Compset" panose="00000400000000000000" pitchFamily="2" charset="-78"/>
              </a:rPr>
              <a:t>های مشابه</a:t>
            </a:r>
            <a:r>
              <a:rPr lang="fa-IR" sz="2000" b="1" dirty="0">
                <a:cs typeface="2  Compset" panose="00000400000000000000" pitchFamily="2" charset="-78"/>
              </a:rPr>
              <a:t>، دسته بندی موضوعی داده های </a:t>
            </a:r>
            <a:r>
              <a:rPr lang="fa-IR" sz="2000" b="1" dirty="0" smtClean="0">
                <a:cs typeface="2  Compset" panose="00000400000000000000" pitchFamily="2" charset="-78"/>
              </a:rPr>
              <a:t>علمی</a:t>
            </a:r>
          </a:p>
          <a:p>
            <a:pPr marL="0" indent="0">
              <a:buNone/>
            </a:pPr>
            <a:r>
              <a:rPr lang="fa-IR" sz="2000" b="1" dirty="0" smtClean="0">
                <a:cs typeface="2  Compset" panose="00000400000000000000" pitchFamily="2" charset="-78"/>
              </a:rPr>
              <a:t>در </a:t>
            </a:r>
            <a:r>
              <a:rPr lang="fa-IR" sz="2000" b="1" dirty="0">
                <a:cs typeface="2  Compset" panose="00000400000000000000" pitchFamily="2" charset="-78"/>
              </a:rPr>
              <a:t>آن می‌باشد که در قالب بیش از ۳۱۰۰ موضوع، حوزه های مختلف علوم انسانی را شامل می شود. مزیت دیگر </a:t>
            </a:r>
            <a:r>
              <a:rPr lang="fa-IR" sz="2000" b="1" dirty="0" smtClean="0">
                <a:cs typeface="2  Compset" panose="00000400000000000000" pitchFamily="2" charset="-78"/>
              </a:rPr>
              <a:t>آن </a:t>
            </a:r>
            <a:r>
              <a:rPr lang="fa-IR" sz="2000" b="1" dirty="0">
                <a:cs typeface="2  Compset" panose="00000400000000000000" pitchFamily="2" charset="-78"/>
              </a:rPr>
              <a:t>دسترسی آسان و رایگان مخاطبان به منابع پرتال جامع علوم انسانی می </a:t>
            </a:r>
            <a:r>
              <a:rPr lang="fa-IR" sz="2000" b="1" dirty="0" smtClean="0">
                <a:cs typeface="2  Compset" panose="00000400000000000000" pitchFamily="2" charset="-78"/>
              </a:rPr>
              <a:t>باشد.</a:t>
            </a:r>
          </a:p>
          <a:p>
            <a:pPr marL="0" indent="0">
              <a:buNone/>
            </a:pPr>
            <a:endParaRPr lang="fa-IR" sz="2000" b="1" dirty="0" smtClean="0">
              <a:cs typeface="2  Compset" panose="00000400000000000000" pitchFamily="2" charset="-78"/>
            </a:endParaRPr>
          </a:p>
          <a:p>
            <a:pPr marL="0" indent="0">
              <a:buNone/>
            </a:pPr>
            <a:endParaRPr lang="fa-IR" sz="2000" b="1" dirty="0">
              <a:cs typeface="2  Compset" panose="00000400000000000000" pitchFamily="2" charset="-78"/>
            </a:endParaRPr>
          </a:p>
          <a:p>
            <a:pPr marL="0" indent="0">
              <a:buNone/>
            </a:pPr>
            <a:endParaRPr lang="fa-IR" sz="2000" b="1" dirty="0" smtClean="0">
              <a:cs typeface="2  Compset" panose="00000400000000000000" pitchFamily="2" charset="-78"/>
            </a:endParaRPr>
          </a:p>
          <a:p>
            <a:pPr marL="0" indent="0">
              <a:buNone/>
            </a:pPr>
            <a:endParaRPr lang="fa-IR" sz="2000" b="1" dirty="0">
              <a:cs typeface="2  Compset" panose="00000400000000000000" pitchFamily="2" charset="-78"/>
            </a:endParaRPr>
          </a:p>
          <a:p>
            <a:pPr marL="0" indent="0">
              <a:buNone/>
            </a:pPr>
            <a:endParaRPr lang="en-US" sz="2000" b="1" dirty="0">
              <a:cs typeface="2  Compset" panose="00000400000000000000" pitchFamily="2" charset="-78"/>
            </a:endParaRPr>
          </a:p>
          <a:p>
            <a:pPr marL="0" indent="0">
              <a:buNone/>
            </a:pPr>
            <a:r>
              <a:rPr lang="ar-SA" sz="2000" b="1" u="sng" dirty="0">
                <a:solidFill>
                  <a:schemeClr val="accent1">
                    <a:lumMod val="60000"/>
                    <a:lumOff val="40000"/>
                  </a:schemeClr>
                </a:solidFill>
                <a:cs typeface="B Titr" panose="00000700000000000000" pitchFamily="2" charset="-78"/>
              </a:rPr>
              <a:t>پژوهشگاه علوم و فناوري اطلاعات ايران(ایرانداک</a:t>
            </a:r>
            <a:r>
              <a:rPr lang="ar-SA" sz="2000" b="1" dirty="0" smtClean="0">
                <a:solidFill>
                  <a:schemeClr val="accent1">
                    <a:lumMod val="60000"/>
                    <a:lumOff val="40000"/>
                  </a:schemeClr>
                </a:solidFill>
                <a:cs typeface="B Titr" panose="00000700000000000000" pitchFamily="2" charset="-78"/>
              </a:rPr>
              <a:t>)</a:t>
            </a:r>
            <a:r>
              <a:rPr lang="fa-IR" sz="2000" b="1" dirty="0" smtClean="0">
                <a:solidFill>
                  <a:schemeClr val="accent1">
                    <a:lumMod val="60000"/>
                    <a:lumOff val="40000"/>
                  </a:schemeClr>
                </a:solidFill>
                <a:cs typeface="B Titr" panose="00000700000000000000" pitchFamily="2" charset="-78"/>
              </a:rPr>
              <a:t>                        </a:t>
            </a:r>
            <a:r>
              <a:rPr lang="en-US" sz="2000" b="1" dirty="0" smtClean="0">
                <a:solidFill>
                  <a:schemeClr val="accent1">
                    <a:lumMod val="60000"/>
                    <a:lumOff val="40000"/>
                  </a:schemeClr>
                </a:solidFill>
                <a:cs typeface="B Titr" panose="00000700000000000000" pitchFamily="2" charset="-78"/>
              </a:rPr>
              <a:t> </a:t>
            </a:r>
            <a:r>
              <a:rPr lang="en-US" sz="2800" b="1" dirty="0">
                <a:solidFill>
                  <a:srgbClr val="0033CC"/>
                </a:solidFill>
                <a:cs typeface="B Titr" panose="00000700000000000000" pitchFamily="2" charset="-78"/>
              </a:rPr>
              <a:t>Irandoc.ac.ir</a:t>
            </a:r>
            <a:endParaRPr lang="en-US" sz="2000" b="1" dirty="0">
              <a:solidFill>
                <a:srgbClr val="0033CC"/>
              </a:solidFill>
              <a:cs typeface="B Titr" panose="00000700000000000000" pitchFamily="2" charset="-78"/>
            </a:endParaRPr>
          </a:p>
          <a:p>
            <a:pPr marL="0" indent="0">
              <a:buNone/>
            </a:pPr>
            <a:r>
              <a:rPr lang="fa-IR" sz="2000" b="1" dirty="0" smtClean="0">
                <a:cs typeface="2  Compset" panose="00000400000000000000" pitchFamily="2" charset="-78"/>
              </a:rPr>
              <a:t> </a:t>
            </a:r>
            <a:r>
              <a:rPr lang="fa-IR" sz="1900" b="1" dirty="0" smtClean="0">
                <a:cs typeface="2  Compset" panose="00000400000000000000" pitchFamily="2" charset="-78"/>
              </a:rPr>
              <a:t>در این پایگاه </a:t>
            </a:r>
            <a:r>
              <a:rPr lang="ar-SA" sz="1900" b="1" dirty="0">
                <a:cs typeface="2  Compset" panose="00000400000000000000" pitchFamily="2" charset="-78"/>
              </a:rPr>
              <a:t>برای همه پژوهشگران و دانشجویان </a:t>
            </a:r>
            <a:r>
              <a:rPr lang="fa-IR" sz="1900" b="1" dirty="0" smtClean="0">
                <a:cs typeface="2  Compset" panose="00000400000000000000" pitchFamily="2" charset="-78"/>
              </a:rPr>
              <a:t> امکان دستیابی </a:t>
            </a:r>
            <a:r>
              <a:rPr lang="fa-IR" sz="1900" b="1" dirty="0">
                <a:cs typeface="2  Compset" panose="00000400000000000000" pitchFamily="2" charset="-78"/>
              </a:rPr>
              <a:t>به اطلاعات </a:t>
            </a:r>
            <a:r>
              <a:rPr lang="fa-IR" sz="1900" b="1" dirty="0" smtClean="0">
                <a:cs typeface="2  Compset" panose="00000400000000000000" pitchFamily="2" charset="-78"/>
              </a:rPr>
              <a:t>علمی </a:t>
            </a:r>
            <a:r>
              <a:rPr lang="fa-IR" sz="1900" b="1" dirty="0">
                <a:cs typeface="2  Compset" panose="00000400000000000000" pitchFamily="2" charset="-78"/>
              </a:rPr>
              <a:t>پايان‌نامه‌ها، طرح‌هاي پژوهشي، همايش‌ها، مقاله‌‌ها و گزارش‌هاي دولتي </a:t>
            </a:r>
            <a:endParaRPr lang="fa-IR" sz="1900" b="1" dirty="0" smtClean="0">
              <a:cs typeface="2  Compset" panose="00000400000000000000" pitchFamily="2" charset="-78"/>
            </a:endParaRPr>
          </a:p>
          <a:p>
            <a:pPr marL="0" indent="0">
              <a:buNone/>
            </a:pPr>
            <a:r>
              <a:rPr lang="fa-IR" sz="1900" b="1" dirty="0" smtClean="0">
                <a:cs typeface="2  Compset" panose="00000400000000000000" pitchFamily="2" charset="-78"/>
              </a:rPr>
              <a:t>توليدشده </a:t>
            </a:r>
            <a:r>
              <a:rPr lang="fa-IR" sz="1900" b="1" dirty="0">
                <a:cs typeface="2  Compset" panose="00000400000000000000" pitchFamily="2" charset="-78"/>
              </a:rPr>
              <a:t>در داخل </a:t>
            </a:r>
            <a:r>
              <a:rPr lang="fa-IR" sz="1900" b="1" dirty="0" smtClean="0">
                <a:cs typeface="2  Compset" panose="00000400000000000000" pitchFamily="2" charset="-78"/>
              </a:rPr>
              <a:t>كشور</a:t>
            </a:r>
            <a:r>
              <a:rPr lang="ar-SA" sz="1900" b="1" dirty="0">
                <a:cs typeface="2  Compset" panose="00000400000000000000" pitchFamily="2" charset="-78"/>
              </a:rPr>
              <a:t>وجود دارد</a:t>
            </a:r>
            <a:r>
              <a:rPr lang="en-US" sz="1900" b="1" dirty="0" smtClean="0">
                <a:cs typeface="2  Compset" panose="00000400000000000000" pitchFamily="2" charset="-78"/>
              </a:rPr>
              <a:t>.</a:t>
            </a:r>
            <a:r>
              <a:rPr lang="fa-IR" sz="1900" b="1" dirty="0" smtClean="0">
                <a:cs typeface="2  Compset" panose="00000400000000000000" pitchFamily="2" charset="-78"/>
              </a:rPr>
              <a:t> و یکی </a:t>
            </a:r>
            <a:r>
              <a:rPr lang="fa-IR" sz="1900" b="1" dirty="0">
                <a:cs typeface="2  Compset" panose="00000400000000000000" pitchFamily="2" charset="-78"/>
              </a:rPr>
              <a:t>از مهمترین دستاوردهای این پژوهشگاه، </a:t>
            </a:r>
            <a:r>
              <a:rPr lang="fa-IR" sz="3000" b="1" u="sng" dirty="0">
                <a:solidFill>
                  <a:schemeClr val="accent1">
                    <a:lumMod val="60000"/>
                    <a:lumOff val="40000"/>
                  </a:schemeClr>
                </a:solidFill>
                <a:cs typeface="2  Compset" panose="00000400000000000000" pitchFamily="2" charset="-78"/>
              </a:rPr>
              <a:t>پایگاه اطلاعات علمی ایران (</a:t>
            </a:r>
            <a:r>
              <a:rPr lang="fa-IR" sz="3000" b="1" u="sng" dirty="0" smtClean="0">
                <a:solidFill>
                  <a:schemeClr val="accent1">
                    <a:lumMod val="60000"/>
                    <a:lumOff val="40000"/>
                  </a:schemeClr>
                </a:solidFill>
                <a:cs typeface="2  Compset" panose="00000400000000000000" pitchFamily="2" charset="-78"/>
              </a:rPr>
              <a:t>گنج)</a:t>
            </a:r>
            <a:r>
              <a:rPr lang="fa-IR" sz="1900" b="1" dirty="0" smtClean="0">
                <a:cs typeface="2  Compset" panose="00000400000000000000" pitchFamily="2" charset="-78"/>
              </a:rPr>
              <a:t> </a:t>
            </a:r>
            <a:endParaRPr lang="ar-SA" sz="1900" b="1" u="sng" dirty="0">
              <a:solidFill>
                <a:schemeClr val="accent1">
                  <a:lumMod val="60000"/>
                  <a:lumOff val="40000"/>
                </a:schemeClr>
              </a:solidFill>
              <a:cs typeface="2  Compset" panose="00000400000000000000" pitchFamily="2" charset="-78"/>
            </a:endParaRPr>
          </a:p>
          <a:p>
            <a:pPr marL="0" indent="0">
              <a:buNone/>
            </a:pPr>
            <a:r>
              <a:rPr lang="fa-IR" sz="1900" b="1" dirty="0" smtClean="0">
                <a:cs typeface="2  Compset" panose="00000400000000000000" pitchFamily="2" charset="-78"/>
              </a:rPr>
              <a:t>می باشد که امکان دسترسی به </a:t>
            </a:r>
            <a:r>
              <a:rPr lang="fa-IR" sz="2600" b="1" dirty="0" smtClean="0">
                <a:solidFill>
                  <a:srgbClr val="0070C0"/>
                </a:solidFill>
                <a:cs typeface="2  Compset" panose="00000400000000000000" pitchFamily="2" charset="-78"/>
              </a:rPr>
              <a:t>پایان نامه ها و رساله ها </a:t>
            </a:r>
            <a:r>
              <a:rPr lang="fa-IR" sz="1900" b="1" dirty="0" smtClean="0">
                <a:cs typeface="2  Compset" panose="00000400000000000000" pitchFamily="2" charset="-78"/>
              </a:rPr>
              <a:t>را فراهم می کند.</a:t>
            </a:r>
            <a:endParaRPr lang="fa-IR" sz="1900" b="1" dirty="0">
              <a:cs typeface="2  Compset" panose="00000400000000000000" pitchFamily="2" charset="-78"/>
            </a:endParaRPr>
          </a:p>
        </p:txBody>
      </p:sp>
      <p:pic>
        <p:nvPicPr>
          <p:cNvPr id="4" name="Picture 3" descr="پرتال جامع علوم انسانی">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615966" y="759854"/>
            <a:ext cx="3043192" cy="1262129"/>
          </a:xfrm>
          <a:prstGeom prst="rect">
            <a:avLst/>
          </a:prstGeom>
          <a:noFill/>
          <a:ln>
            <a:noFill/>
          </a:ln>
        </p:spPr>
      </p:pic>
      <p:pic>
        <p:nvPicPr>
          <p:cNvPr id="5" name="Picture 4" descr="پایگاه گنج (ایرانداک)">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8075054" y="3606085"/>
            <a:ext cx="3584104" cy="1519707"/>
          </a:xfrm>
          <a:prstGeom prst="rect">
            <a:avLst/>
          </a:prstGeom>
          <a:noFill/>
          <a:ln>
            <a:noFill/>
          </a:ln>
        </p:spPr>
      </p:pic>
    </p:spTree>
    <p:extLst>
      <p:ext uri="{BB962C8B-B14F-4D97-AF65-F5344CB8AC3E}">
        <p14:creationId xmlns:p14="http://schemas.microsoft.com/office/powerpoint/2010/main" val="3153398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31820"/>
            <a:ext cx="8911687" cy="669701"/>
          </a:xfrm>
        </p:spPr>
        <p:txBody>
          <a:bodyPr>
            <a:normAutofit/>
          </a:bodyPr>
          <a:lstStyle/>
          <a:p>
            <a:pPr algn="ctr"/>
            <a:r>
              <a:rPr lang="fa-IR" sz="3200" dirty="0">
                <a:solidFill>
                  <a:srgbClr val="336600"/>
                </a:solidFill>
                <a:cs typeface="B Titr" panose="00000700000000000000" pitchFamily="2" charset="-78"/>
              </a:rPr>
              <a:t>معرفی تعدادی از پایگاههای اطلاعاتی فارسی</a:t>
            </a:r>
            <a:endParaRPr lang="fa-IR" sz="3200" dirty="0">
              <a:solidFill>
                <a:srgbClr val="336600"/>
              </a:solidFill>
            </a:endParaRPr>
          </a:p>
        </p:txBody>
      </p:sp>
      <p:sp>
        <p:nvSpPr>
          <p:cNvPr id="3" name="Content Placeholder 2"/>
          <p:cNvSpPr>
            <a:spLocks noGrp="1"/>
          </p:cNvSpPr>
          <p:nvPr>
            <p:ph idx="1"/>
          </p:nvPr>
        </p:nvSpPr>
        <p:spPr>
          <a:xfrm>
            <a:off x="1416676" y="901521"/>
            <a:ext cx="10087936" cy="5756857"/>
          </a:xfrm>
        </p:spPr>
        <p:txBody>
          <a:bodyPr>
            <a:normAutofit fontScale="92500" lnSpcReduction="10000"/>
          </a:bodyPr>
          <a:lstStyle/>
          <a:p>
            <a:pPr marL="0" indent="0">
              <a:buNone/>
            </a:pPr>
            <a:endParaRPr lang="en-US" sz="2400" b="1" u="sng" dirty="0" smtClean="0">
              <a:cs typeface="B Titr" panose="00000700000000000000" pitchFamily="2" charset="-78"/>
              <a:hlinkClick r:id="rId2"/>
            </a:endParaRPr>
          </a:p>
          <a:p>
            <a:pPr marL="0" indent="0">
              <a:buNone/>
            </a:pPr>
            <a:endParaRPr lang="en-US" sz="2400" b="1" u="sng" dirty="0" smtClean="0">
              <a:cs typeface="B Titr" panose="00000700000000000000" pitchFamily="2" charset="-78"/>
              <a:hlinkClick r:id="rId2"/>
            </a:endParaRPr>
          </a:p>
          <a:p>
            <a:pPr marL="0" indent="0">
              <a:buNone/>
            </a:pPr>
            <a:endParaRPr lang="en-US" sz="2400" b="1" u="sng" dirty="0">
              <a:cs typeface="B Titr" panose="00000700000000000000" pitchFamily="2" charset="-78"/>
              <a:hlinkClick r:id="rId2"/>
            </a:endParaRPr>
          </a:p>
          <a:p>
            <a:pPr marL="0" indent="0">
              <a:buNone/>
            </a:pPr>
            <a:endParaRPr lang="en-US" sz="2400" b="1" u="sng" dirty="0" smtClean="0">
              <a:cs typeface="B Titr" panose="00000700000000000000" pitchFamily="2" charset="-78"/>
              <a:hlinkClick r:id="rId2"/>
            </a:endParaRPr>
          </a:p>
          <a:p>
            <a:pPr marL="0" indent="0">
              <a:buNone/>
            </a:pPr>
            <a:r>
              <a:rPr lang="ar-SA" sz="2400" b="1" u="sng" dirty="0" smtClean="0">
                <a:cs typeface="B Titr" panose="00000700000000000000" pitchFamily="2" charset="-78"/>
                <a:hlinkClick r:id="rId2"/>
              </a:rPr>
              <a:t>پایگاه </a:t>
            </a:r>
            <a:r>
              <a:rPr lang="ar-SA" sz="2600" b="1" dirty="0" smtClean="0">
                <a:solidFill>
                  <a:schemeClr val="accent1">
                    <a:lumMod val="60000"/>
                    <a:lumOff val="40000"/>
                  </a:schemeClr>
                </a:solidFill>
                <a:cs typeface="B Titr" panose="00000700000000000000" pitchFamily="2" charset="-78"/>
                <a:hlinkClick r:id="rId2"/>
              </a:rPr>
              <a:t>سیویلیکا</a:t>
            </a:r>
            <a:r>
              <a:rPr lang="en-US" sz="2600" b="1" dirty="0" smtClean="0">
                <a:solidFill>
                  <a:schemeClr val="accent1">
                    <a:lumMod val="60000"/>
                    <a:lumOff val="40000"/>
                  </a:schemeClr>
                </a:solidFill>
                <a:cs typeface="B Titr" panose="00000700000000000000" pitchFamily="2" charset="-78"/>
              </a:rPr>
              <a:t>           </a:t>
            </a:r>
            <a:r>
              <a:rPr lang="fa-IR" sz="2600" b="1" dirty="0" smtClean="0">
                <a:solidFill>
                  <a:schemeClr val="accent1">
                    <a:lumMod val="60000"/>
                    <a:lumOff val="40000"/>
                  </a:schemeClr>
                </a:solidFill>
                <a:cs typeface="B Titr" panose="00000700000000000000" pitchFamily="2" charset="-78"/>
              </a:rPr>
              <a:t>                       </a:t>
            </a:r>
            <a:r>
              <a:rPr lang="en-US" sz="2600" b="1" dirty="0" smtClean="0">
                <a:solidFill>
                  <a:srgbClr val="0033CC"/>
                </a:solidFill>
                <a:cs typeface="B Titr" panose="00000700000000000000" pitchFamily="2" charset="-78"/>
              </a:rPr>
              <a:t>www.civilica.com</a:t>
            </a:r>
            <a:r>
              <a:rPr lang="en-US" sz="2600" b="1" dirty="0" smtClean="0">
                <a:solidFill>
                  <a:schemeClr val="accent1">
                    <a:lumMod val="60000"/>
                    <a:lumOff val="40000"/>
                  </a:schemeClr>
                </a:solidFill>
                <a:cs typeface="B Titr" panose="00000700000000000000" pitchFamily="2" charset="-78"/>
              </a:rPr>
              <a:t> </a:t>
            </a:r>
            <a:endParaRPr lang="en-US" sz="2600" b="1" dirty="0">
              <a:solidFill>
                <a:schemeClr val="accent1">
                  <a:lumMod val="60000"/>
                  <a:lumOff val="40000"/>
                </a:schemeClr>
              </a:solidFill>
              <a:cs typeface="B Titr" panose="00000700000000000000" pitchFamily="2" charset="-78"/>
            </a:endParaRPr>
          </a:p>
          <a:p>
            <a:pPr marL="0" indent="0">
              <a:buNone/>
            </a:pPr>
            <a:r>
              <a:rPr lang="ar-SA" sz="2000" b="1" dirty="0" smtClean="0">
                <a:cs typeface="2  Compset" panose="00000400000000000000" pitchFamily="2" charset="-78"/>
              </a:rPr>
              <a:t>بانک </a:t>
            </a:r>
            <a:r>
              <a:rPr lang="ar-SA" sz="2000" b="1" dirty="0">
                <a:cs typeface="2  Compset" panose="00000400000000000000" pitchFamily="2" charset="-78"/>
              </a:rPr>
              <a:t>جامع مقالات تمام متن کنفرانس ها و همایش های ایران در زمینه علوم فیزیکی و مهندسی، علوم زیستی و علوم </a:t>
            </a:r>
            <a:r>
              <a:rPr lang="ar-SA" sz="2000" b="1" dirty="0" smtClean="0">
                <a:cs typeface="2  Compset" panose="00000400000000000000" pitchFamily="2" charset="-78"/>
              </a:rPr>
              <a:t>اجتماعی</a:t>
            </a:r>
            <a:endParaRPr lang="fa-IR" sz="2000" b="1" dirty="0" smtClean="0">
              <a:cs typeface="2  Compset" panose="00000400000000000000" pitchFamily="2" charset="-78"/>
            </a:endParaRPr>
          </a:p>
          <a:p>
            <a:pPr marL="0" indent="0">
              <a:buNone/>
            </a:pPr>
            <a:endParaRPr lang="fa-IR" sz="2000" b="1" dirty="0">
              <a:cs typeface="2  Compset" panose="00000400000000000000" pitchFamily="2" charset="-78"/>
            </a:endParaRPr>
          </a:p>
          <a:p>
            <a:pPr marL="0" indent="0">
              <a:buNone/>
            </a:pPr>
            <a:endParaRPr lang="en-US" sz="2000" b="1" dirty="0" smtClean="0">
              <a:cs typeface="2  Compset" panose="00000400000000000000" pitchFamily="2" charset="-78"/>
            </a:endParaRPr>
          </a:p>
          <a:p>
            <a:pPr marL="0" indent="0">
              <a:buNone/>
            </a:pPr>
            <a:endParaRPr lang="fa-IR" b="1" u="sng" dirty="0" smtClean="0">
              <a:effectLst>
                <a:outerShdw blurRad="38100" dist="38100" dir="2700000" algn="tl">
                  <a:srgbClr val="000000">
                    <a:alpha val="43137"/>
                  </a:srgbClr>
                </a:outerShdw>
              </a:effectLst>
              <a:cs typeface="B Titr" panose="00000700000000000000" pitchFamily="2" charset="-78"/>
              <a:hlinkClick r:id="rId3"/>
            </a:endParaRPr>
          </a:p>
          <a:p>
            <a:pPr marL="0" indent="0">
              <a:buNone/>
            </a:pPr>
            <a:endParaRPr lang="fa-IR" b="1" u="sng" dirty="0" smtClean="0">
              <a:effectLst>
                <a:outerShdw blurRad="38100" dist="38100" dir="2700000" algn="tl">
                  <a:srgbClr val="000000">
                    <a:alpha val="43137"/>
                  </a:srgbClr>
                </a:outerShdw>
              </a:effectLst>
              <a:cs typeface="B Titr" panose="00000700000000000000" pitchFamily="2" charset="-78"/>
              <a:hlinkClick r:id="rId3"/>
            </a:endParaRPr>
          </a:p>
          <a:p>
            <a:pPr marL="0" indent="0">
              <a:buNone/>
            </a:pPr>
            <a:r>
              <a:rPr lang="ar-SA" sz="2400" b="1" u="sng" dirty="0" smtClean="0">
                <a:cs typeface="B Titr" panose="00000700000000000000" pitchFamily="2" charset="-78"/>
                <a:hlinkClick r:id="rId3"/>
              </a:rPr>
              <a:t>پایگاه اطلاعات علمی جهاد دانشگاهی </a:t>
            </a:r>
            <a:r>
              <a:rPr lang="en-US" sz="2600" b="1" dirty="0" smtClean="0">
                <a:solidFill>
                  <a:srgbClr val="0033CC"/>
                </a:solidFill>
                <a:cs typeface="B Titr" panose="00000700000000000000" pitchFamily="2" charset="-78"/>
              </a:rPr>
              <a:t>www.sid.ir  </a:t>
            </a:r>
            <a:r>
              <a:rPr lang="fa-IR" sz="2600" b="1" dirty="0" smtClean="0">
                <a:solidFill>
                  <a:srgbClr val="0033CC"/>
                </a:solidFill>
                <a:cs typeface="B Titr" panose="00000700000000000000" pitchFamily="2" charset="-78"/>
              </a:rPr>
              <a:t> </a:t>
            </a:r>
            <a:endParaRPr lang="en-US" b="1" dirty="0">
              <a:solidFill>
                <a:srgbClr val="0033CC"/>
              </a:solidFill>
              <a:effectLst>
                <a:outerShdw blurRad="38100" dist="38100" dir="2700000" algn="tl">
                  <a:srgbClr val="000000">
                    <a:alpha val="43137"/>
                  </a:srgbClr>
                </a:outerShdw>
              </a:effectLst>
              <a:cs typeface="B Titr" panose="00000700000000000000" pitchFamily="2" charset="-78"/>
            </a:endParaRPr>
          </a:p>
          <a:p>
            <a:pPr marL="0" indent="0">
              <a:buNone/>
            </a:pPr>
            <a:r>
              <a:rPr lang="ar-SA" sz="2200" b="1" dirty="0" smtClean="0">
                <a:effectLst>
                  <a:outerShdw blurRad="38100" dist="38100" dir="2700000" algn="tl">
                    <a:srgbClr val="000000">
                      <a:alpha val="43137"/>
                    </a:srgbClr>
                  </a:outerShdw>
                </a:effectLst>
                <a:cs typeface="2  Compset" panose="00000400000000000000" pitchFamily="2" charset="-78"/>
              </a:rPr>
              <a:t>پایگاه اطلاعات علمی جهاد دانشگاهی با هدف ترویج و اشاعه اطلاعات علمی، گسترش و ارتقای خدمات اطلاع رسانی به محققان، سرعت بخشیدن به کاوش های علمی و دستیابی آسان محققان به آخرین منابع اطلاعاتی منتشر شده د</a:t>
            </a:r>
            <a:r>
              <a:rPr lang="fa-IR" sz="2200" b="1" dirty="0" smtClean="0">
                <a:effectLst>
                  <a:outerShdw blurRad="38100" dist="38100" dir="2700000" algn="tl">
                    <a:srgbClr val="000000">
                      <a:alpha val="43137"/>
                    </a:srgbClr>
                  </a:outerShdw>
                </a:effectLst>
                <a:cs typeface="2  Compset" panose="00000400000000000000" pitchFamily="2" charset="-78"/>
              </a:rPr>
              <a:t>ر نشریات و دستآوردهای پژوهشی و نهایتاً افزایش اثربخشی تحقیقات در کشور، در 16 مرداد سال 1383 راه‌اندازی گردید. از جمله خدمات آن ارائه مقالات فارسي و </a:t>
            </a:r>
            <a:r>
              <a:rPr lang="fa-IR" sz="2200" b="1" dirty="0" smtClean="0">
                <a:solidFill>
                  <a:srgbClr val="00B050"/>
                </a:solidFill>
                <a:effectLst>
                  <a:outerShdw blurRad="38100" dist="38100" dir="2700000" algn="tl">
                    <a:srgbClr val="000000">
                      <a:alpha val="43137"/>
                    </a:srgbClr>
                  </a:outerShdw>
                </a:effectLst>
                <a:cs typeface="2  Compset" panose="00000400000000000000" pitchFamily="2" charset="-78"/>
              </a:rPr>
              <a:t>معرفی و ارائه مقالات نشریات ایرانی نمایه شده در </a:t>
            </a:r>
            <a:r>
              <a:rPr lang="en-US" sz="2200" b="1" dirty="0" smtClean="0">
                <a:solidFill>
                  <a:srgbClr val="00B050"/>
                </a:solidFill>
                <a:effectLst>
                  <a:outerShdw blurRad="38100" dist="38100" dir="2700000" algn="tl">
                    <a:srgbClr val="000000">
                      <a:alpha val="43137"/>
                    </a:srgbClr>
                  </a:outerShdw>
                </a:effectLst>
                <a:cs typeface="2  Compset" panose="00000400000000000000" pitchFamily="2" charset="-78"/>
              </a:rPr>
              <a:t>ISI </a:t>
            </a:r>
          </a:p>
          <a:p>
            <a:pPr marL="0" indent="0">
              <a:buNone/>
            </a:pPr>
            <a:endParaRPr lang="fa-IR" dirty="0"/>
          </a:p>
        </p:txBody>
      </p:sp>
      <p:pic>
        <p:nvPicPr>
          <p:cNvPr id="4" name="Picture 3" descr="پایگاه سیویلیکا">
            <a:hlinkClick r:id="rId2"/>
          </p:cNvPr>
          <p:cNvPicPr/>
          <p:nvPr/>
        </p:nvPicPr>
        <p:blipFill>
          <a:blip r:embed="rId4">
            <a:extLst>
              <a:ext uri="{28A0092B-C50C-407E-A947-70E740481C1C}">
                <a14:useLocalDpi xmlns:a14="http://schemas.microsoft.com/office/drawing/2010/main" val="0"/>
              </a:ext>
            </a:extLst>
          </a:blip>
          <a:srcRect/>
          <a:stretch>
            <a:fillRect/>
          </a:stretch>
        </p:blipFill>
        <p:spPr bwMode="auto">
          <a:xfrm>
            <a:off x="8713787" y="901521"/>
            <a:ext cx="2790825" cy="1700011"/>
          </a:xfrm>
          <a:prstGeom prst="rect">
            <a:avLst/>
          </a:prstGeom>
          <a:noFill/>
          <a:ln>
            <a:noFill/>
          </a:ln>
        </p:spPr>
      </p:pic>
      <p:pic>
        <p:nvPicPr>
          <p:cNvPr id="5" name="Picture 4"/>
          <p:cNvPicPr>
            <a:picLocks noChangeAspect="1"/>
          </p:cNvPicPr>
          <p:nvPr/>
        </p:nvPicPr>
        <p:blipFill>
          <a:blip r:embed="rId5"/>
          <a:stretch>
            <a:fillRect/>
          </a:stretch>
        </p:blipFill>
        <p:spPr>
          <a:xfrm>
            <a:off x="8713787" y="3400021"/>
            <a:ext cx="2790825" cy="1371719"/>
          </a:xfrm>
          <a:prstGeom prst="rect">
            <a:avLst/>
          </a:prstGeom>
        </p:spPr>
      </p:pic>
    </p:spTree>
    <p:extLst>
      <p:ext uri="{BB962C8B-B14F-4D97-AF65-F5344CB8AC3E}">
        <p14:creationId xmlns:p14="http://schemas.microsoft.com/office/powerpoint/2010/main" val="21635744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06062"/>
            <a:ext cx="8911687" cy="605307"/>
          </a:xfrm>
        </p:spPr>
        <p:txBody>
          <a:bodyPr/>
          <a:lstStyle/>
          <a:p>
            <a:pPr algn="ctr"/>
            <a:r>
              <a:rPr lang="fa-IR" sz="3200" dirty="0">
                <a:solidFill>
                  <a:srgbClr val="336600"/>
                </a:solidFill>
                <a:cs typeface="B Titr" panose="00000700000000000000" pitchFamily="2" charset="-78"/>
              </a:rPr>
              <a:t>معرفی تعدادی از پایگاههای اطلاعاتی فارسی</a:t>
            </a:r>
            <a:endParaRPr lang="fa-IR" dirty="0">
              <a:solidFill>
                <a:srgbClr val="336600"/>
              </a:solidFill>
            </a:endParaRPr>
          </a:p>
        </p:txBody>
      </p:sp>
      <p:sp>
        <p:nvSpPr>
          <p:cNvPr id="3" name="Content Placeholder 2"/>
          <p:cNvSpPr>
            <a:spLocks noGrp="1"/>
          </p:cNvSpPr>
          <p:nvPr>
            <p:ph idx="1"/>
          </p:nvPr>
        </p:nvSpPr>
        <p:spPr>
          <a:xfrm>
            <a:off x="1455313" y="920839"/>
            <a:ext cx="10152331" cy="5937161"/>
          </a:xfrm>
        </p:spPr>
        <p:txBody>
          <a:bodyPr>
            <a:normAutofit fontScale="92500" lnSpcReduction="20000"/>
          </a:bodyPr>
          <a:lstStyle/>
          <a:p>
            <a:pPr marL="0" indent="0">
              <a:buNone/>
            </a:pPr>
            <a:endParaRPr lang="fa-IR" u="sng" dirty="0" smtClean="0">
              <a:hlinkClick r:id="rId2"/>
            </a:endParaRPr>
          </a:p>
          <a:p>
            <a:pPr marL="0" indent="0">
              <a:buNone/>
            </a:pPr>
            <a:endParaRPr lang="en-US" b="1" u="sng" dirty="0" smtClean="0">
              <a:cs typeface="B Titr" panose="00000700000000000000" pitchFamily="2" charset="-78"/>
              <a:hlinkClick r:id="rId2"/>
            </a:endParaRPr>
          </a:p>
          <a:p>
            <a:pPr marL="0" indent="0">
              <a:buNone/>
            </a:pPr>
            <a:endParaRPr lang="en-US" b="1" u="sng" dirty="0">
              <a:cs typeface="B Titr" panose="00000700000000000000" pitchFamily="2" charset="-78"/>
              <a:hlinkClick r:id="rId2"/>
            </a:endParaRPr>
          </a:p>
          <a:p>
            <a:pPr marL="0" indent="0">
              <a:buNone/>
            </a:pPr>
            <a:endParaRPr lang="en-US" b="1" u="sng" dirty="0" smtClean="0">
              <a:cs typeface="B Titr" panose="00000700000000000000" pitchFamily="2" charset="-78"/>
              <a:hlinkClick r:id="rId2"/>
            </a:endParaRPr>
          </a:p>
          <a:p>
            <a:pPr marL="0" indent="0">
              <a:buNone/>
            </a:pPr>
            <a:endParaRPr lang="fa-IR" b="1" u="sng" dirty="0" smtClean="0">
              <a:cs typeface="B Titr" panose="00000700000000000000" pitchFamily="2" charset="-78"/>
              <a:hlinkClick r:id="rId2"/>
            </a:endParaRPr>
          </a:p>
          <a:p>
            <a:pPr marL="0" indent="0">
              <a:buNone/>
            </a:pPr>
            <a:r>
              <a:rPr lang="ar-SA" b="1" u="sng" dirty="0" smtClean="0">
                <a:cs typeface="B Titr" panose="00000700000000000000" pitchFamily="2" charset="-78"/>
                <a:hlinkClick r:id="rId2"/>
              </a:rPr>
              <a:t>پایگاه </a:t>
            </a:r>
            <a:r>
              <a:rPr lang="ar-SA" b="1" u="sng" dirty="0">
                <a:cs typeface="B Titr" panose="00000700000000000000" pitchFamily="2" charset="-78"/>
                <a:hlinkClick r:id="rId2"/>
              </a:rPr>
              <a:t>استنادی علوم جهان </a:t>
            </a:r>
            <a:r>
              <a:rPr lang="ar-SA" b="1" dirty="0">
                <a:cs typeface="B Titr" panose="00000700000000000000" pitchFamily="2" charset="-78"/>
                <a:hlinkClick r:id="rId2"/>
              </a:rPr>
              <a:t>اسلام</a:t>
            </a:r>
            <a:r>
              <a:rPr lang="ar-SA" b="1" dirty="0">
                <a:cs typeface="2  Compset" panose="00000400000000000000" pitchFamily="2" charset="-78"/>
                <a:hlinkClick r:id="rId2"/>
              </a:rPr>
              <a:t> </a:t>
            </a:r>
            <a:r>
              <a:rPr lang="en-US" b="1" dirty="0" smtClean="0">
                <a:cs typeface="2  Compset" panose="00000400000000000000" pitchFamily="2" charset="-78"/>
              </a:rPr>
              <a:t>  </a:t>
            </a:r>
            <a:r>
              <a:rPr lang="en-US" sz="2600" b="1" dirty="0">
                <a:solidFill>
                  <a:srgbClr val="0033CC"/>
                </a:solidFill>
                <a:cs typeface="B Titr" panose="00000700000000000000" pitchFamily="2" charset="-78"/>
              </a:rPr>
              <a:t>isc.gov.ir </a:t>
            </a:r>
            <a:r>
              <a:rPr lang="en-US" b="1" dirty="0" smtClean="0">
                <a:cs typeface="2  Compset" panose="00000400000000000000" pitchFamily="2" charset="-78"/>
              </a:rPr>
              <a:t>                                            </a:t>
            </a:r>
            <a:endParaRPr lang="en-US" b="1" dirty="0">
              <a:cs typeface="2  Compset" panose="00000400000000000000" pitchFamily="2" charset="-78"/>
            </a:endParaRPr>
          </a:p>
          <a:p>
            <a:pPr marL="0" indent="0">
              <a:buNone/>
            </a:pPr>
            <a:r>
              <a:rPr lang="ar-SA" sz="2400" b="1" dirty="0" smtClean="0">
                <a:cs typeface="2  Compset" panose="00000400000000000000" pitchFamily="2" charset="-78"/>
              </a:rPr>
              <a:t>پایگاه استنادی علوم جهان اسلام</a:t>
            </a:r>
            <a:r>
              <a:rPr lang="en-US" sz="2400" b="1" dirty="0" smtClean="0">
                <a:cs typeface="2  Compset" panose="00000400000000000000" pitchFamily="2" charset="-78"/>
              </a:rPr>
              <a:t> </a:t>
            </a:r>
            <a:r>
              <a:rPr lang="ar-SA" sz="2400" b="1" dirty="0" smtClean="0">
                <a:cs typeface="2  Compset" panose="00000400000000000000" pitchFamily="2" charset="-78"/>
              </a:rPr>
              <a:t>یا به اختصار</a:t>
            </a:r>
            <a:r>
              <a:rPr lang="en-US" sz="2400" b="1" dirty="0" smtClean="0">
                <a:cs typeface="2  Compset" panose="00000400000000000000" pitchFamily="2" charset="-78"/>
              </a:rPr>
              <a:t> </a:t>
            </a:r>
            <a:r>
              <a:rPr lang="en-US" sz="2400" b="1" dirty="0" err="1" smtClean="0">
                <a:cs typeface="2  Compset" panose="00000400000000000000" pitchFamily="2" charset="-78"/>
              </a:rPr>
              <a:t>isc</a:t>
            </a:r>
            <a:r>
              <a:rPr lang="en-US" sz="2400" b="1" dirty="0" smtClean="0">
                <a:cs typeface="2  Compset" panose="00000400000000000000" pitchFamily="2" charset="-78"/>
              </a:rPr>
              <a:t> </a:t>
            </a:r>
            <a:r>
              <a:rPr lang="ar-SA" sz="2400" b="1" dirty="0" smtClean="0">
                <a:cs typeface="2  Compset" panose="00000400000000000000" pitchFamily="2" charset="-78"/>
              </a:rPr>
              <a:t>یک سامانه اطلاع رسانی علمی است که در صدد تجزیه و تحلیل مجلات علمی کشورهای اسلامی بر اساس معیارهای علم سنجی معتبر</a:t>
            </a:r>
            <a:r>
              <a:rPr lang="en-US" sz="2400" b="1" dirty="0" smtClean="0">
                <a:cs typeface="2  Compset" panose="00000400000000000000" pitchFamily="2" charset="-78"/>
              </a:rPr>
              <a:t> </a:t>
            </a:r>
            <a:r>
              <a:rPr lang="fa-IR" sz="2400" b="1" dirty="0" smtClean="0">
                <a:cs typeface="2  Compset" panose="00000400000000000000" pitchFamily="2" charset="-78"/>
              </a:rPr>
              <a:t>اسلامی می‌باشد.</a:t>
            </a:r>
          </a:p>
          <a:p>
            <a:pPr marL="0" indent="0">
              <a:buNone/>
            </a:pPr>
            <a:endParaRPr lang="fa-IR" b="1" dirty="0">
              <a:cs typeface="2  Compset" panose="00000400000000000000" pitchFamily="2" charset="-78"/>
            </a:endParaRPr>
          </a:p>
          <a:p>
            <a:pPr marL="0" indent="0">
              <a:buNone/>
            </a:pPr>
            <a:endParaRPr lang="fa-IR" u="sng" dirty="0" smtClean="0">
              <a:hlinkClick r:id="rId3"/>
            </a:endParaRPr>
          </a:p>
          <a:p>
            <a:pPr marL="0" indent="0">
              <a:buNone/>
            </a:pPr>
            <a:endParaRPr lang="fa-IR" u="sng" dirty="0" smtClean="0">
              <a:hlinkClick r:id="rId3"/>
            </a:endParaRPr>
          </a:p>
          <a:p>
            <a:pPr marL="0" indent="0">
              <a:buNone/>
            </a:pPr>
            <a:endParaRPr lang="fa-IR" u="sng" dirty="0">
              <a:hlinkClick r:id="rId3"/>
            </a:endParaRPr>
          </a:p>
          <a:p>
            <a:pPr marL="0" indent="0">
              <a:buNone/>
            </a:pPr>
            <a:endParaRPr lang="fa-IR" u="sng" dirty="0">
              <a:hlinkClick r:id="rId3"/>
            </a:endParaRPr>
          </a:p>
          <a:p>
            <a:pPr marL="0" indent="0">
              <a:buNone/>
            </a:pPr>
            <a:r>
              <a:rPr lang="ar-SA" u="sng" dirty="0" smtClean="0">
                <a:cs typeface="B Titr" panose="00000700000000000000" pitchFamily="2" charset="-78"/>
                <a:hlinkClick r:id="rId3"/>
              </a:rPr>
              <a:t>بزرگترین </a:t>
            </a:r>
            <a:r>
              <a:rPr lang="ar-SA" u="sng" dirty="0">
                <a:cs typeface="B Titr" panose="00000700000000000000" pitchFamily="2" charset="-78"/>
                <a:hlinkClick r:id="rId3"/>
              </a:rPr>
              <a:t>پایگاه کتابخانه ای علوم </a:t>
            </a:r>
            <a:r>
              <a:rPr lang="ar-SA" u="sng" dirty="0" smtClean="0">
                <a:cs typeface="B Titr" panose="00000700000000000000" pitchFamily="2" charset="-78"/>
                <a:hlinkClick r:id="rId3"/>
              </a:rPr>
              <a:t>اسلامی</a:t>
            </a:r>
            <a:r>
              <a:rPr lang="fa-IR" dirty="0" smtClean="0">
                <a:cs typeface="B Titr" panose="00000700000000000000" pitchFamily="2" charset="-78"/>
              </a:rPr>
              <a:t>                                       </a:t>
            </a:r>
            <a:r>
              <a:rPr lang="en-US" sz="2600" b="1" dirty="0" smtClean="0">
                <a:solidFill>
                  <a:srgbClr val="0033CC"/>
                </a:solidFill>
                <a:cs typeface="B Titr" panose="00000700000000000000" pitchFamily="2" charset="-78"/>
              </a:rPr>
              <a:t>www.noorlib.ir</a:t>
            </a:r>
            <a:endParaRPr lang="fa-IR" b="1" dirty="0" smtClean="0">
              <a:solidFill>
                <a:srgbClr val="0033CC"/>
              </a:solidFill>
              <a:cs typeface="B Titr" panose="00000700000000000000" pitchFamily="2" charset="-78"/>
            </a:endParaRPr>
          </a:p>
          <a:p>
            <a:pPr marL="0" indent="0">
              <a:buNone/>
            </a:pPr>
            <a:r>
              <a:rPr lang="fa-IR" sz="2400" b="1" dirty="0">
                <a:cs typeface="2  Compset" panose="00000400000000000000" pitchFamily="2" charset="-78"/>
              </a:rPr>
              <a:t>به منظور دسترسی سریع و آسان محققان علوم اسلامی به کتاب ها و منابع دست اول هر یک از رشته های علوم اسلامی، راه اندازی شده است.</a:t>
            </a:r>
            <a:endParaRPr lang="fa-IR" sz="2400" b="1" dirty="0" smtClean="0">
              <a:cs typeface="2  Compset" panose="00000400000000000000" pitchFamily="2" charset="-78"/>
            </a:endParaRPr>
          </a:p>
          <a:p>
            <a:pPr marL="0" indent="0">
              <a:buNone/>
            </a:pPr>
            <a:endParaRPr lang="fa-IR" b="1" dirty="0" smtClean="0">
              <a:cs typeface="2  Compset" panose="00000400000000000000" pitchFamily="2" charset="-78"/>
            </a:endParaRPr>
          </a:p>
          <a:p>
            <a:pPr marL="0" indent="0">
              <a:buNone/>
            </a:pPr>
            <a:endParaRPr lang="fa-IR" b="1" dirty="0" smtClean="0">
              <a:cs typeface="2  Compset" panose="00000400000000000000" pitchFamily="2" charset="-78"/>
            </a:endParaRPr>
          </a:p>
          <a:p>
            <a:pPr marL="0" indent="0">
              <a:buNone/>
            </a:pPr>
            <a:endParaRPr lang="fa-IR" b="1" dirty="0" smtClean="0">
              <a:cs typeface="2  Compset" panose="00000400000000000000" pitchFamily="2" charset="-78"/>
            </a:endParaRPr>
          </a:p>
          <a:p>
            <a:pPr marL="0" indent="0">
              <a:buNone/>
            </a:pPr>
            <a:endParaRPr lang="fa-IR" b="1" dirty="0">
              <a:cs typeface="2  Compset" panose="00000400000000000000" pitchFamily="2" charset="-78"/>
            </a:endParaRPr>
          </a:p>
          <a:p>
            <a:pPr marL="0" indent="0">
              <a:buNone/>
            </a:pPr>
            <a:endParaRPr lang="fa-IR" u="sng" dirty="0" smtClean="0">
              <a:hlinkClick r:id="rId4"/>
            </a:endParaRPr>
          </a:p>
          <a:p>
            <a:pPr marL="0" indent="0">
              <a:buNone/>
            </a:pPr>
            <a:endParaRPr lang="fa-IR" b="1" dirty="0">
              <a:solidFill>
                <a:schemeClr val="accent1">
                  <a:lumMod val="60000"/>
                  <a:lumOff val="40000"/>
                </a:schemeClr>
              </a:solidFill>
              <a:cs typeface="B Titr" panose="00000700000000000000" pitchFamily="2" charset="-78"/>
            </a:endParaRPr>
          </a:p>
        </p:txBody>
      </p:sp>
      <p:pic>
        <p:nvPicPr>
          <p:cNvPr id="4" name="Picture 3" descr="پایگاه استنادی علوم جهان اسلام">
            <a:hlinkClick r:id="rId2"/>
          </p:cNvPr>
          <p:cNvPicPr/>
          <p:nvPr/>
        </p:nvPicPr>
        <p:blipFill>
          <a:blip r:embed="rId5">
            <a:extLst>
              <a:ext uri="{28A0092B-C50C-407E-A947-70E740481C1C}">
                <a14:useLocalDpi xmlns:a14="http://schemas.microsoft.com/office/drawing/2010/main" val="0"/>
              </a:ext>
            </a:extLst>
          </a:blip>
          <a:srcRect/>
          <a:stretch>
            <a:fillRect/>
          </a:stretch>
        </p:blipFill>
        <p:spPr bwMode="auto">
          <a:xfrm>
            <a:off x="8850947" y="1017431"/>
            <a:ext cx="2653665" cy="1584101"/>
          </a:xfrm>
          <a:prstGeom prst="rect">
            <a:avLst/>
          </a:prstGeom>
          <a:noFill/>
          <a:ln>
            <a:noFill/>
          </a:ln>
        </p:spPr>
      </p:pic>
      <p:pic>
        <p:nvPicPr>
          <p:cNvPr id="6" name="Picture 5" descr="https://library.ut.ac.ir/documents/381543/1944611/noorlib.png?t=1477983741460">
            <a:hlinkClick r:id="rId3"/>
          </p:cNvPr>
          <p:cNvPicPr/>
          <p:nvPr/>
        </p:nvPicPr>
        <p:blipFill>
          <a:blip r:embed="rId6">
            <a:extLst>
              <a:ext uri="{28A0092B-C50C-407E-A947-70E740481C1C}">
                <a14:useLocalDpi xmlns:a14="http://schemas.microsoft.com/office/drawing/2010/main" val="0"/>
              </a:ext>
            </a:extLst>
          </a:blip>
          <a:srcRect/>
          <a:stretch>
            <a:fillRect/>
          </a:stretch>
        </p:blipFill>
        <p:spPr bwMode="auto">
          <a:xfrm>
            <a:off x="9298546" y="3988302"/>
            <a:ext cx="2206066" cy="1148080"/>
          </a:xfrm>
          <a:prstGeom prst="rect">
            <a:avLst/>
          </a:prstGeom>
          <a:noFill/>
          <a:ln>
            <a:noFill/>
          </a:ln>
        </p:spPr>
      </p:pic>
    </p:spTree>
    <p:extLst>
      <p:ext uri="{BB962C8B-B14F-4D97-AF65-F5344CB8AC3E}">
        <p14:creationId xmlns:p14="http://schemas.microsoft.com/office/powerpoint/2010/main" val="27024190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18942"/>
            <a:ext cx="8911687" cy="566670"/>
          </a:xfrm>
        </p:spPr>
        <p:txBody>
          <a:bodyPr>
            <a:normAutofit/>
          </a:bodyPr>
          <a:lstStyle/>
          <a:p>
            <a:pPr algn="ctr"/>
            <a:r>
              <a:rPr lang="fa-IR" sz="2800" dirty="0">
                <a:solidFill>
                  <a:srgbClr val="336600"/>
                </a:solidFill>
                <a:cs typeface="B Titr" panose="00000700000000000000" pitchFamily="2" charset="-78"/>
              </a:rPr>
              <a:t>معرفی تعدادی از پایگاههای اطلاعاتی فارسی</a:t>
            </a:r>
            <a:endParaRPr lang="fa-IR" sz="2800" dirty="0">
              <a:solidFill>
                <a:srgbClr val="336600"/>
              </a:solidFill>
            </a:endParaRPr>
          </a:p>
        </p:txBody>
      </p:sp>
      <p:sp>
        <p:nvSpPr>
          <p:cNvPr id="3" name="Content Placeholder 2"/>
          <p:cNvSpPr>
            <a:spLocks noGrp="1"/>
          </p:cNvSpPr>
          <p:nvPr>
            <p:ph idx="1"/>
          </p:nvPr>
        </p:nvSpPr>
        <p:spPr>
          <a:xfrm>
            <a:off x="888643" y="1068946"/>
            <a:ext cx="10728100" cy="5679584"/>
          </a:xfrm>
        </p:spPr>
        <p:txBody>
          <a:bodyPr>
            <a:normAutofit fontScale="62500" lnSpcReduction="20000"/>
          </a:bodyPr>
          <a:lstStyle/>
          <a:p>
            <a:pPr marL="0" indent="0">
              <a:buNone/>
            </a:pPr>
            <a:endParaRPr lang="fa-IR" b="1" u="sng" dirty="0" smtClean="0">
              <a:solidFill>
                <a:schemeClr val="accent1">
                  <a:lumMod val="60000"/>
                  <a:lumOff val="40000"/>
                </a:schemeClr>
              </a:solidFill>
              <a:cs typeface="B Titr" panose="00000700000000000000" pitchFamily="2" charset="-78"/>
            </a:endParaRPr>
          </a:p>
          <a:p>
            <a:pPr marL="0" indent="0">
              <a:buNone/>
            </a:pPr>
            <a:r>
              <a:rPr lang="fa-IR" sz="4200" b="1" dirty="0" smtClean="0">
                <a:solidFill>
                  <a:schemeClr val="accent1">
                    <a:lumMod val="60000"/>
                    <a:lumOff val="40000"/>
                  </a:schemeClr>
                </a:solidFill>
                <a:cs typeface="B Titr" panose="00000700000000000000" pitchFamily="2" charset="-78"/>
              </a:rPr>
              <a:t>پایگاه </a:t>
            </a:r>
            <a:r>
              <a:rPr lang="fa-IR" sz="4200" b="1" dirty="0">
                <a:solidFill>
                  <a:schemeClr val="accent1">
                    <a:lumMod val="60000"/>
                    <a:lumOff val="40000"/>
                  </a:schemeClr>
                </a:solidFill>
                <a:cs typeface="B Titr" panose="00000700000000000000" pitchFamily="2" charset="-78"/>
              </a:rPr>
              <a:t>اطلاع رسانی کتابخانه های </a:t>
            </a:r>
            <a:r>
              <a:rPr lang="fa-IR" sz="4200" b="1" dirty="0" smtClean="0">
                <a:solidFill>
                  <a:schemeClr val="accent1">
                    <a:lumMod val="60000"/>
                    <a:lumOff val="40000"/>
                  </a:schemeClr>
                </a:solidFill>
                <a:cs typeface="B Titr" panose="00000700000000000000" pitchFamily="2" charset="-78"/>
              </a:rPr>
              <a:t>ایران   </a:t>
            </a:r>
            <a:r>
              <a:rPr lang="en-US" sz="4400" b="1" dirty="0">
                <a:solidFill>
                  <a:srgbClr val="003399"/>
                </a:solidFill>
                <a:cs typeface="B Titr" panose="00000700000000000000" pitchFamily="2" charset="-78"/>
              </a:rPr>
              <a:t>(Lib.ir)</a:t>
            </a:r>
            <a:r>
              <a:rPr lang="fa-IR" sz="4400" b="1" dirty="0">
                <a:solidFill>
                  <a:srgbClr val="003399"/>
                </a:solidFill>
                <a:cs typeface="B Titr" panose="00000700000000000000" pitchFamily="2" charset="-78"/>
              </a:rPr>
              <a:t>       </a:t>
            </a:r>
          </a:p>
          <a:p>
            <a:pPr marL="0" indent="0">
              <a:buNone/>
            </a:pPr>
            <a:endParaRPr lang="fa-IR" sz="4100" b="1" dirty="0" smtClean="0">
              <a:cs typeface="2  Compset" panose="00000400000000000000" pitchFamily="2" charset="-78"/>
            </a:endParaRPr>
          </a:p>
          <a:p>
            <a:pPr marL="0" indent="0">
              <a:buNone/>
            </a:pPr>
            <a:r>
              <a:rPr lang="fa-IR" sz="4600" b="1" dirty="0" smtClean="0">
                <a:cs typeface="2  Compset" panose="00000400000000000000" pitchFamily="2" charset="-78"/>
              </a:rPr>
              <a:t>این پایگاه </a:t>
            </a:r>
            <a:r>
              <a:rPr lang="ar-SA" sz="4600" b="1" dirty="0">
                <a:cs typeface="2  Compset" panose="00000400000000000000" pitchFamily="2" charset="-78"/>
              </a:rPr>
              <a:t>اطلاع رساني </a:t>
            </a:r>
            <a:r>
              <a:rPr lang="ar-SA" sz="4600" b="1" dirty="0" smtClean="0">
                <a:cs typeface="2  Compset" panose="00000400000000000000" pitchFamily="2" charset="-78"/>
              </a:rPr>
              <a:t>نقشي بسزا</a:t>
            </a:r>
            <a:r>
              <a:rPr lang="fa-IR" sz="4600" b="1" dirty="0" smtClean="0">
                <a:cs typeface="2  Compset" panose="00000400000000000000" pitchFamily="2" charset="-78"/>
              </a:rPr>
              <a:t>یی</a:t>
            </a:r>
            <a:r>
              <a:rPr lang="ar-SA" sz="4600" b="1" dirty="0" smtClean="0">
                <a:cs typeface="2  Compset" panose="00000400000000000000" pitchFamily="2" charset="-78"/>
              </a:rPr>
              <a:t> </a:t>
            </a:r>
            <a:r>
              <a:rPr lang="ar-SA" sz="4600" b="1" dirty="0">
                <a:cs typeface="2  Compset" panose="00000400000000000000" pitchFamily="2" charset="-78"/>
              </a:rPr>
              <a:t>در دستيابي گسترده </a:t>
            </a:r>
            <a:r>
              <a:rPr lang="ar-SA" sz="4600" b="1" dirty="0" smtClean="0">
                <a:cs typeface="2  Compset" panose="00000400000000000000" pitchFamily="2" charset="-78"/>
              </a:rPr>
              <a:t>به</a:t>
            </a:r>
            <a:r>
              <a:rPr lang="fa-IR" sz="4600" b="1" dirty="0" smtClean="0">
                <a:cs typeface="2  Compset" panose="00000400000000000000" pitchFamily="2" charset="-78"/>
              </a:rPr>
              <a:t> </a:t>
            </a:r>
            <a:r>
              <a:rPr lang="fa-IR" sz="4600" b="1" dirty="0" smtClean="0">
                <a:solidFill>
                  <a:srgbClr val="00B050"/>
                </a:solidFill>
                <a:cs typeface="2  Compset" panose="00000400000000000000" pitchFamily="2" charset="-78"/>
              </a:rPr>
              <a:t>اطلاعات کتابشناختی </a:t>
            </a:r>
            <a:r>
              <a:rPr lang="ar-SA" sz="4600" b="1" dirty="0" smtClean="0">
                <a:cs typeface="2  Compset" panose="00000400000000000000" pitchFamily="2" charset="-78"/>
              </a:rPr>
              <a:t>منابع </a:t>
            </a:r>
            <a:endParaRPr lang="fa-IR" sz="4600" b="1" dirty="0" smtClean="0">
              <a:cs typeface="2  Compset" panose="00000400000000000000" pitchFamily="2" charset="-78"/>
            </a:endParaRPr>
          </a:p>
          <a:p>
            <a:pPr marL="0" indent="0">
              <a:buNone/>
            </a:pPr>
            <a:r>
              <a:rPr lang="ar-SA" sz="4600" b="1" dirty="0" smtClean="0">
                <a:cs typeface="2  Compset" panose="00000400000000000000" pitchFamily="2" charset="-78"/>
              </a:rPr>
              <a:t>موجود دركتابخانه </a:t>
            </a:r>
            <a:r>
              <a:rPr lang="ar-SA" sz="4600" b="1" dirty="0">
                <a:cs typeface="2  Compset" panose="00000400000000000000" pitchFamily="2" charset="-78"/>
              </a:rPr>
              <a:t>هاي مختلف در سراسر كشور </a:t>
            </a:r>
            <a:r>
              <a:rPr lang="ar-SA" sz="4600" b="1" dirty="0" smtClean="0">
                <a:cs typeface="2  Compset" panose="00000400000000000000" pitchFamily="2" charset="-78"/>
              </a:rPr>
              <a:t>و </a:t>
            </a:r>
            <a:r>
              <a:rPr lang="ar-SA" sz="4600" b="1" dirty="0">
                <a:solidFill>
                  <a:srgbClr val="00B050"/>
                </a:solidFill>
                <a:cs typeface="2  Compset" panose="00000400000000000000" pitchFamily="2" charset="-78"/>
              </a:rPr>
              <a:t>مراكز </a:t>
            </a:r>
            <a:r>
              <a:rPr lang="ar-SA" sz="4600" b="1" dirty="0" smtClean="0">
                <a:solidFill>
                  <a:srgbClr val="00B050"/>
                </a:solidFill>
                <a:cs typeface="2  Compset" panose="00000400000000000000" pitchFamily="2" charset="-78"/>
              </a:rPr>
              <a:t>نگهداري</a:t>
            </a:r>
            <a:r>
              <a:rPr lang="fa-IR" sz="4600" b="1" dirty="0" smtClean="0">
                <a:solidFill>
                  <a:srgbClr val="00B050"/>
                </a:solidFill>
                <a:cs typeface="2  Compset" panose="00000400000000000000" pitchFamily="2" charset="-78"/>
              </a:rPr>
              <a:t> </a:t>
            </a:r>
            <a:r>
              <a:rPr lang="ar-SA" sz="4600" b="1" dirty="0" smtClean="0">
                <a:cs typeface="2  Compset" panose="00000400000000000000" pitchFamily="2" charset="-78"/>
              </a:rPr>
              <a:t>آن </a:t>
            </a:r>
            <a:r>
              <a:rPr lang="ar-SA" sz="4600" b="1" dirty="0">
                <a:cs typeface="2  Compset" panose="00000400000000000000" pitchFamily="2" charset="-78"/>
              </a:rPr>
              <a:t>در سطح ملى</a:t>
            </a:r>
            <a:r>
              <a:rPr lang="fa-IR" sz="4600" b="1" dirty="0">
                <a:cs typeface="2  Compset" panose="00000400000000000000" pitchFamily="2" charset="-78"/>
              </a:rPr>
              <a:t> </a:t>
            </a:r>
            <a:r>
              <a:rPr lang="fa-IR" sz="4600" b="1" dirty="0" smtClean="0">
                <a:cs typeface="2  Compset" panose="00000400000000000000" pitchFamily="2" charset="-78"/>
              </a:rPr>
              <a:t>دارد.</a:t>
            </a:r>
          </a:p>
          <a:p>
            <a:pPr marL="0" indent="0">
              <a:buNone/>
            </a:pPr>
            <a:endParaRPr lang="fa-IR" sz="4400" b="1" u="sng" dirty="0" smtClean="0">
              <a:solidFill>
                <a:schemeClr val="accent1">
                  <a:lumMod val="60000"/>
                  <a:lumOff val="40000"/>
                </a:schemeClr>
              </a:solidFill>
              <a:cs typeface="B Titr" panose="00000700000000000000" pitchFamily="2" charset="-78"/>
            </a:endParaRPr>
          </a:p>
          <a:p>
            <a:pPr marL="0" indent="0">
              <a:buNone/>
            </a:pPr>
            <a:r>
              <a:rPr lang="fa-IR" sz="4400" b="1" dirty="0" smtClean="0">
                <a:solidFill>
                  <a:schemeClr val="accent1">
                    <a:lumMod val="60000"/>
                    <a:lumOff val="40000"/>
                  </a:schemeClr>
                </a:solidFill>
                <a:cs typeface="B Titr" panose="00000700000000000000" pitchFamily="2" charset="-78"/>
              </a:rPr>
              <a:t>فهرست پیوسته کتابخانه </a:t>
            </a:r>
            <a:r>
              <a:rPr lang="fa-IR" sz="4400" b="1" dirty="0">
                <a:solidFill>
                  <a:schemeClr val="accent1">
                    <a:lumMod val="60000"/>
                    <a:lumOff val="40000"/>
                  </a:schemeClr>
                </a:solidFill>
                <a:cs typeface="B Titr" panose="00000700000000000000" pitchFamily="2" charset="-78"/>
              </a:rPr>
              <a:t>ملی                  </a:t>
            </a:r>
            <a:r>
              <a:rPr lang="en-US" sz="4400" b="1" dirty="0">
                <a:solidFill>
                  <a:srgbClr val="003399"/>
                </a:solidFill>
                <a:cs typeface="B Titr" panose="00000700000000000000" pitchFamily="2" charset="-78"/>
              </a:rPr>
              <a:t>opac.nlai.ir)</a:t>
            </a:r>
            <a:r>
              <a:rPr lang="fa-IR" sz="4400" b="1" dirty="0">
                <a:solidFill>
                  <a:srgbClr val="003399"/>
                </a:solidFill>
                <a:cs typeface="B Titr" panose="00000700000000000000" pitchFamily="2" charset="-78"/>
              </a:rPr>
              <a:t> </a:t>
            </a:r>
            <a:r>
              <a:rPr lang="fa-IR" sz="4400" b="1" dirty="0" smtClean="0">
                <a:solidFill>
                  <a:srgbClr val="003399"/>
                </a:solidFill>
                <a:cs typeface="B Titr" panose="00000700000000000000" pitchFamily="2" charset="-78"/>
              </a:rPr>
              <a:t>)</a:t>
            </a:r>
            <a:endParaRPr lang="fa-IR" sz="4400" b="1" dirty="0">
              <a:solidFill>
                <a:srgbClr val="003399"/>
              </a:solidFill>
              <a:cs typeface="B Titr" panose="00000700000000000000" pitchFamily="2" charset="-78"/>
            </a:endParaRPr>
          </a:p>
          <a:p>
            <a:pPr marL="0" indent="0">
              <a:buNone/>
            </a:pPr>
            <a:endParaRPr lang="fa-IR" sz="4100" b="1" dirty="0" smtClean="0">
              <a:cs typeface="2  Compset" panose="00000400000000000000" pitchFamily="2" charset="-78"/>
            </a:endParaRPr>
          </a:p>
          <a:p>
            <a:pPr marL="0" indent="0">
              <a:buNone/>
            </a:pPr>
            <a:r>
              <a:rPr lang="fa-IR" sz="4600" b="1" dirty="0" smtClean="0">
                <a:cs typeface="2  Compset" panose="00000400000000000000" pitchFamily="2" charset="-78"/>
              </a:rPr>
              <a:t>پورتال</a:t>
            </a:r>
            <a:r>
              <a:rPr lang="en-US" sz="4600" b="1" dirty="0" err="1" smtClean="0">
                <a:solidFill>
                  <a:srgbClr val="0033CC"/>
                </a:solidFill>
                <a:cs typeface="2  Compset" panose="00000400000000000000" pitchFamily="2" charset="-78"/>
              </a:rPr>
              <a:t>Opac</a:t>
            </a:r>
            <a:r>
              <a:rPr lang="en-US" sz="4600" b="1" dirty="0" smtClean="0">
                <a:cs typeface="2  Compset" panose="00000400000000000000" pitchFamily="2" charset="-78"/>
              </a:rPr>
              <a:t> </a:t>
            </a:r>
            <a:r>
              <a:rPr lang="fa-IR" sz="4600" b="1" dirty="0" smtClean="0">
                <a:cs typeface="2  Compset" panose="00000400000000000000" pitchFamily="2" charset="-78"/>
              </a:rPr>
              <a:t> </a:t>
            </a:r>
            <a:r>
              <a:rPr lang="en-US" sz="4600" b="1" dirty="0" smtClean="0">
                <a:cs typeface="2  Compset" panose="00000400000000000000" pitchFamily="2" charset="-78"/>
              </a:rPr>
              <a:t> </a:t>
            </a:r>
            <a:r>
              <a:rPr lang="fa-IR" sz="4600" b="1" dirty="0" smtClean="0">
                <a:cs typeface="2  Compset" panose="00000400000000000000" pitchFamily="2" charset="-78"/>
              </a:rPr>
              <a:t>به </a:t>
            </a:r>
            <a:r>
              <a:rPr lang="fa-IR" sz="4600" b="1" dirty="0">
                <a:cs typeface="2  Compset" panose="00000400000000000000" pitchFamily="2" charset="-78"/>
              </a:rPr>
              <a:t>منظور ارائه </a:t>
            </a:r>
            <a:r>
              <a:rPr lang="fa-IR" sz="4600" b="1" dirty="0" smtClean="0">
                <a:cs typeface="2  Compset" panose="00000400000000000000" pitchFamily="2" charset="-78"/>
              </a:rPr>
              <a:t>فهرست </a:t>
            </a:r>
            <a:r>
              <a:rPr lang="fa-IR" sz="5100" b="1" dirty="0">
                <a:solidFill>
                  <a:srgbClr val="00B050"/>
                </a:solidFill>
                <a:effectLst>
                  <a:outerShdw blurRad="38100" dist="38100" dir="2700000" algn="tl">
                    <a:srgbClr val="000000">
                      <a:alpha val="43137"/>
                    </a:srgbClr>
                  </a:outerShdw>
                </a:effectLst>
                <a:cs typeface="2  Compset" panose="00000400000000000000" pitchFamily="2" charset="-78"/>
              </a:rPr>
              <a:t>اطلاعات کتابشناختی </a:t>
            </a:r>
            <a:r>
              <a:rPr lang="fa-IR" sz="4600" b="1" dirty="0">
                <a:cs typeface="2  Compset" panose="00000400000000000000" pitchFamily="2" charset="-78"/>
              </a:rPr>
              <a:t>منابع </a:t>
            </a:r>
            <a:r>
              <a:rPr lang="fa-IR" sz="4600" b="1" dirty="0" smtClean="0">
                <a:cs typeface="2  Compset" panose="00000400000000000000" pitchFamily="2" charset="-78"/>
              </a:rPr>
              <a:t>موجود </a:t>
            </a:r>
            <a:r>
              <a:rPr lang="fa-IR" sz="4600" b="1" dirty="0">
                <a:cs typeface="2  Compset" panose="00000400000000000000" pitchFamily="2" charset="-78"/>
              </a:rPr>
              <a:t>در کتابخانه </a:t>
            </a:r>
            <a:r>
              <a:rPr lang="fa-IR" sz="4600" b="1" dirty="0" smtClean="0">
                <a:cs typeface="2  Compset" panose="00000400000000000000" pitchFamily="2" charset="-78"/>
              </a:rPr>
              <a:t>ها</a:t>
            </a:r>
          </a:p>
          <a:p>
            <a:pPr marL="0" indent="0">
              <a:buNone/>
            </a:pPr>
            <a:r>
              <a:rPr lang="fa-IR" sz="4600" b="1" dirty="0" smtClean="0">
                <a:cs typeface="2  Compset" panose="00000400000000000000" pitchFamily="2" charset="-78"/>
              </a:rPr>
              <a:t> به صورت آنلاین، امکان بازيابي اطلاعات مدارک، از بانک کتابشناسي ملی را فراهم می کند. </a:t>
            </a:r>
            <a:endParaRPr lang="fa-IR" sz="4600" b="1" u="sng" dirty="0" smtClean="0">
              <a:solidFill>
                <a:schemeClr val="accent1">
                  <a:lumMod val="60000"/>
                  <a:lumOff val="40000"/>
                </a:schemeClr>
              </a:solidFill>
              <a:cs typeface="2  Compset" panose="00000400000000000000" pitchFamily="2" charset="-78"/>
            </a:endParaRPr>
          </a:p>
          <a:p>
            <a:pPr marL="0" indent="0">
              <a:buNone/>
            </a:pPr>
            <a:r>
              <a:rPr lang="fa-IR" sz="3400" b="1" dirty="0" smtClean="0">
                <a:cs typeface="2  Compset" panose="00000400000000000000" pitchFamily="2" charset="-78"/>
              </a:rPr>
              <a:t> </a:t>
            </a:r>
            <a:endParaRPr lang="fa-IR" sz="3400" b="1" dirty="0">
              <a:cs typeface="2  Compset" panose="00000400000000000000" pitchFamily="2" charset="-78"/>
            </a:endParaRPr>
          </a:p>
        </p:txBody>
      </p:sp>
    </p:spTree>
    <p:extLst>
      <p:ext uri="{BB962C8B-B14F-4D97-AF65-F5344CB8AC3E}">
        <p14:creationId xmlns:p14="http://schemas.microsoft.com/office/powerpoint/2010/main" val="23212711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54546"/>
            <a:ext cx="8911687" cy="682581"/>
          </a:xfrm>
        </p:spPr>
        <p:txBody>
          <a:bodyPr>
            <a:normAutofit/>
          </a:bodyPr>
          <a:lstStyle/>
          <a:p>
            <a:pPr algn="ctr"/>
            <a:r>
              <a:rPr lang="fa-IR" sz="3200" dirty="0">
                <a:solidFill>
                  <a:srgbClr val="336600"/>
                </a:solidFill>
                <a:cs typeface="B Titr" panose="00000700000000000000" pitchFamily="2" charset="-78"/>
              </a:rPr>
              <a:t>معرفی تعدادی از پایگاههای اطلاعاتی </a:t>
            </a:r>
            <a:r>
              <a:rPr lang="fa-IR" sz="3200" dirty="0" smtClean="0">
                <a:solidFill>
                  <a:srgbClr val="336600"/>
                </a:solidFill>
                <a:cs typeface="B Titr" panose="00000700000000000000" pitchFamily="2" charset="-78"/>
              </a:rPr>
              <a:t>لاتین </a:t>
            </a:r>
            <a:endParaRPr lang="fa-IR" sz="3200" dirty="0">
              <a:solidFill>
                <a:srgbClr val="336600"/>
              </a:solidFill>
            </a:endParaRPr>
          </a:p>
        </p:txBody>
      </p:sp>
      <p:sp>
        <p:nvSpPr>
          <p:cNvPr id="3" name="Content Placeholder 2"/>
          <p:cNvSpPr>
            <a:spLocks noGrp="1"/>
          </p:cNvSpPr>
          <p:nvPr>
            <p:ph idx="1"/>
          </p:nvPr>
        </p:nvSpPr>
        <p:spPr>
          <a:xfrm>
            <a:off x="673100" y="1365161"/>
            <a:ext cx="11328399" cy="5293216"/>
          </a:xfrm>
        </p:spPr>
        <p:txBody>
          <a:bodyPr/>
          <a:lstStyle/>
          <a:p>
            <a:pPr marL="0" indent="0">
              <a:buNone/>
            </a:pPr>
            <a:r>
              <a:rPr lang="fa-IR" sz="2400" b="1" dirty="0" smtClean="0">
                <a:solidFill>
                  <a:srgbClr val="244061"/>
                </a:solidFill>
                <a:latin typeface="Times New Roman" panose="02020603050405020304" pitchFamily="18" charset="0"/>
                <a:ea typeface="Times New Roman" panose="02020603050405020304" pitchFamily="18" charset="0"/>
                <a:cs typeface="B Titr" panose="00000700000000000000" pitchFamily="2" charset="-78"/>
              </a:rPr>
              <a:t>دسترسی رایگان به مجلات علمی لاتین:                                            </a:t>
            </a:r>
            <a:r>
              <a:rPr lang="en-US" sz="3200" b="1" dirty="0" smtClean="0">
                <a:solidFill>
                  <a:srgbClr val="0033CC"/>
                </a:solidFill>
                <a:effectLst>
                  <a:outerShdw blurRad="38100" dist="38100" dir="2700000" algn="tl">
                    <a:srgbClr val="000000">
                      <a:alpha val="43137"/>
                    </a:srgbClr>
                  </a:outerShdw>
                </a:effectLst>
                <a:latin typeface="Antique Olive" panose="020B0603020204030204" pitchFamily="34" charset="0"/>
                <a:cs typeface="2  Compset" panose="00000400000000000000" pitchFamily="2" charset="-78"/>
              </a:rPr>
              <a:t>www.doaj.org        </a:t>
            </a:r>
          </a:p>
          <a:p>
            <a:pPr marL="0" indent="0">
              <a:buNone/>
            </a:pPr>
            <a:endParaRPr lang="fa-IR" sz="2800" b="1" dirty="0" smtClean="0">
              <a:solidFill>
                <a:srgbClr val="244061"/>
              </a:solidFill>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r>
              <a:rPr lang="fa-IR" sz="2800" b="1" dirty="0" smtClean="0">
                <a:solidFill>
                  <a:srgbClr val="244061"/>
                </a:solidFill>
                <a:latin typeface="Times New Roman" panose="02020603050405020304" pitchFamily="18" charset="0"/>
                <a:ea typeface="Times New Roman" panose="02020603050405020304" pitchFamily="18" charset="0"/>
                <a:cs typeface="B Titr" panose="00000700000000000000" pitchFamily="2" charset="-78"/>
              </a:rPr>
              <a:t>دسترسی رایگان به</a:t>
            </a:r>
            <a:r>
              <a:rPr lang="ar-SA" sz="2800" b="1" dirty="0" smtClean="0">
                <a:solidFill>
                  <a:srgbClr val="244061"/>
                </a:solidFill>
                <a:latin typeface="Times New Roman" panose="02020603050405020304" pitchFamily="18" charset="0"/>
                <a:ea typeface="Times New Roman" panose="02020603050405020304" pitchFamily="18" charset="0"/>
                <a:cs typeface="B Titr" panose="00000700000000000000" pitchFamily="2" charset="-78"/>
              </a:rPr>
              <a:t> کت</a:t>
            </a:r>
            <a:r>
              <a:rPr lang="fa-IR" sz="2800" b="1" dirty="0" smtClean="0">
                <a:solidFill>
                  <a:srgbClr val="244061"/>
                </a:solidFill>
                <a:latin typeface="Times New Roman" panose="02020603050405020304" pitchFamily="18" charset="0"/>
                <a:ea typeface="Times New Roman" panose="02020603050405020304" pitchFamily="18" charset="0"/>
                <a:cs typeface="B Titr" panose="00000700000000000000" pitchFamily="2" charset="-78"/>
              </a:rPr>
              <a:t>ب لاتین:</a:t>
            </a:r>
            <a:endParaRPr lang="en-US" sz="2800" b="1" dirty="0" smtClean="0">
              <a:solidFill>
                <a:srgbClr val="244061"/>
              </a:solidFill>
              <a:latin typeface="Times New Roman" panose="02020603050405020304" pitchFamily="18" charset="0"/>
              <a:ea typeface="Times New Roman" panose="02020603050405020304" pitchFamily="18" charset="0"/>
              <a:cs typeface="B Titr" panose="00000700000000000000" pitchFamily="2" charset="-78"/>
            </a:endParaRPr>
          </a:p>
          <a:p>
            <a:pPr marL="0" indent="0" algn="l">
              <a:buNone/>
            </a:pPr>
            <a:r>
              <a:rPr lang="en-US" sz="3200" b="1" dirty="0" smtClean="0">
                <a:solidFill>
                  <a:srgbClr val="FF6600"/>
                </a:solidFill>
                <a:effectLst>
                  <a:outerShdw blurRad="38100" dist="38100" dir="2700000" algn="tl">
                    <a:srgbClr val="000000">
                      <a:alpha val="43137"/>
                    </a:srgbClr>
                  </a:outerShdw>
                </a:effectLst>
                <a:latin typeface="Antique Olive" panose="020B0603020204030204" pitchFamily="34" charset="0"/>
                <a:cs typeface="2  Compset" panose="00000400000000000000" pitchFamily="2" charset="-78"/>
              </a:rPr>
              <a:t>gen.lib.rus.ec</a:t>
            </a:r>
            <a:r>
              <a:rPr lang="en-US" sz="3200" b="1" dirty="0" smtClean="0"/>
              <a:t>                                                    </a:t>
            </a:r>
            <a:r>
              <a:rPr lang="fa-IR" sz="3200" b="1" dirty="0" smtClean="0"/>
              <a:t> </a:t>
            </a:r>
            <a:endParaRPr lang="en-US" sz="2800" b="1" dirty="0">
              <a:cs typeface="2  Compset" panose="00000400000000000000" pitchFamily="2" charset="-78"/>
            </a:endParaRPr>
          </a:p>
          <a:p>
            <a:pPr marL="0" indent="0" algn="l">
              <a:buNone/>
            </a:pPr>
            <a:r>
              <a:rPr lang="en-US" sz="2800" b="1" dirty="0" smtClean="0">
                <a:solidFill>
                  <a:srgbClr val="CC3300"/>
                </a:solidFill>
                <a:effectLst>
                  <a:outerShdw blurRad="38100" dist="38100" dir="2700000" algn="tl">
                    <a:srgbClr val="000000">
                      <a:alpha val="43137"/>
                    </a:srgbClr>
                  </a:outerShdw>
                </a:effectLst>
                <a:latin typeface="Antique Olive" panose="020B0603020204030204" pitchFamily="34" charset="0"/>
                <a:cs typeface="2  Compset" panose="00000400000000000000" pitchFamily="2" charset="-78"/>
              </a:rPr>
              <a:t>doabooks.org</a:t>
            </a:r>
            <a:endParaRPr lang="fa-IR" sz="2800" b="1" dirty="0">
              <a:solidFill>
                <a:srgbClr val="CC3300"/>
              </a:solidFill>
              <a:effectLst>
                <a:outerShdw blurRad="38100" dist="38100" dir="2700000" algn="tl">
                  <a:srgbClr val="000000">
                    <a:alpha val="43137"/>
                  </a:srgbClr>
                </a:outerShdw>
              </a:effectLst>
              <a:latin typeface="Antique Olive" panose="020B0603020204030204" pitchFamily="34" charset="0"/>
              <a:cs typeface="2  Compset" panose="00000400000000000000" pitchFamily="2" charset="-78"/>
            </a:endParaRPr>
          </a:p>
          <a:p>
            <a:pPr marL="0" indent="0">
              <a:buNone/>
            </a:pPr>
            <a:endParaRPr lang="fa-IR" sz="2800" b="1" dirty="0" smtClean="0">
              <a:solidFill>
                <a:srgbClr val="24406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Titr" panose="00000700000000000000" pitchFamily="2" charset="-78"/>
            </a:endParaRPr>
          </a:p>
          <a:p>
            <a:pPr marL="0" indent="0">
              <a:buNone/>
            </a:pPr>
            <a:r>
              <a:rPr lang="fa-IR" sz="2800" b="1" dirty="0" smtClean="0">
                <a:solidFill>
                  <a:srgbClr val="24406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Titr" panose="00000700000000000000" pitchFamily="2" charset="-78"/>
              </a:rPr>
              <a:t>کتابهای </a:t>
            </a:r>
            <a:r>
              <a:rPr lang="fa-IR" sz="2800" b="1" dirty="0">
                <a:solidFill>
                  <a:srgbClr val="24406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Titr" panose="00000700000000000000" pitchFamily="2" charset="-78"/>
              </a:rPr>
              <a:t>بدون حق مولف و قدیمی </a:t>
            </a:r>
            <a:r>
              <a:rPr lang="fa-IR" sz="2800" b="1" dirty="0" smtClean="0">
                <a:solidFill>
                  <a:srgbClr val="24406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Titr" panose="00000700000000000000" pitchFamily="2" charset="-78"/>
              </a:rPr>
              <a:t>لاتین:                      </a:t>
            </a:r>
            <a:r>
              <a:rPr lang="en-US" sz="3200" b="1" dirty="0">
                <a:solidFill>
                  <a:srgbClr val="808000"/>
                </a:solidFill>
                <a:effectLst>
                  <a:outerShdw blurRad="38100" dist="38100" dir="2700000" algn="tl">
                    <a:srgbClr val="000000">
                      <a:alpha val="43137"/>
                    </a:srgbClr>
                  </a:outerShdw>
                </a:effectLst>
                <a:latin typeface="Antique Olive" panose="020B0603020204030204" pitchFamily="34" charset="0"/>
                <a:cs typeface="2  Compset" panose="00000400000000000000" pitchFamily="2" charset="-78"/>
              </a:rPr>
              <a:t>www.Gutenberg.org</a:t>
            </a:r>
          </a:p>
          <a:p>
            <a:pPr marL="0" indent="0">
              <a:buNone/>
            </a:pPr>
            <a:r>
              <a:rPr lang="en-US" sz="2000" b="1" dirty="0">
                <a:solidFill>
                  <a:srgbClr val="244061"/>
                </a:solidFill>
                <a:latin typeface="Times New Roman" panose="02020603050405020304" pitchFamily="18" charset="0"/>
                <a:ea typeface="Times New Roman" panose="02020603050405020304" pitchFamily="18" charset="0"/>
                <a:cs typeface="B Titr" panose="00000700000000000000" pitchFamily="2" charset="-78"/>
              </a:rPr>
              <a:t> </a:t>
            </a:r>
            <a:endParaRPr lang="en-US" sz="2800" b="1" dirty="0" smtClean="0">
              <a:solidFill>
                <a:srgbClr val="24406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2  Compset" panose="00000400000000000000" pitchFamily="2" charset="-78"/>
            </a:endParaRPr>
          </a:p>
        </p:txBody>
      </p:sp>
    </p:spTree>
    <p:extLst>
      <p:ext uri="{BB962C8B-B14F-4D97-AF65-F5344CB8AC3E}">
        <p14:creationId xmlns:p14="http://schemas.microsoft.com/office/powerpoint/2010/main" val="1916622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85749"/>
          </a:xfrm>
        </p:spPr>
        <p:txBody>
          <a:bodyPr/>
          <a:lstStyle/>
          <a:p>
            <a:pPr algn="r"/>
            <a:r>
              <a:rPr lang="fa-IR" dirty="0" smtClean="0">
                <a:solidFill>
                  <a:srgbClr val="808000"/>
                </a:solidFill>
                <a:cs typeface="B Titr" panose="00000700000000000000" pitchFamily="2" charset="-78"/>
              </a:rPr>
              <a:t>فهرست مطالب:</a:t>
            </a:r>
            <a:endParaRPr lang="fa-IR" dirty="0">
              <a:solidFill>
                <a:srgbClr val="808000"/>
              </a:solidFill>
              <a:cs typeface="B Titr" panose="00000700000000000000" pitchFamily="2" charset="-78"/>
            </a:endParaRPr>
          </a:p>
        </p:txBody>
      </p:sp>
      <p:sp>
        <p:nvSpPr>
          <p:cNvPr id="3" name="Content Placeholder 2"/>
          <p:cNvSpPr>
            <a:spLocks noGrp="1"/>
          </p:cNvSpPr>
          <p:nvPr>
            <p:ph idx="1"/>
          </p:nvPr>
        </p:nvSpPr>
        <p:spPr>
          <a:xfrm>
            <a:off x="1700012" y="1609859"/>
            <a:ext cx="9804602" cy="4790941"/>
          </a:xfrm>
        </p:spPr>
        <p:txBody>
          <a:bodyPr>
            <a:normAutofit fontScale="92500" lnSpcReduction="10000"/>
          </a:bodyPr>
          <a:lstStyle/>
          <a:p>
            <a:pPr>
              <a:lnSpc>
                <a:spcPct val="150000"/>
              </a:lnSpc>
            </a:pPr>
            <a:r>
              <a:rPr lang="fa-IR" sz="4000" b="1" dirty="0" smtClean="0">
                <a:effectLst>
                  <a:outerShdw blurRad="38100" dist="38100" dir="2700000" algn="tl">
                    <a:srgbClr val="000000">
                      <a:alpha val="43137"/>
                    </a:srgbClr>
                  </a:outerShdw>
                </a:effectLst>
                <a:cs typeface="2  Compset" panose="00000400000000000000" pitchFamily="2" charset="-78"/>
              </a:rPr>
              <a:t>  روند عضویت در کتابخانه</a:t>
            </a:r>
          </a:p>
          <a:p>
            <a:pPr>
              <a:lnSpc>
                <a:spcPct val="150000"/>
              </a:lnSpc>
            </a:pPr>
            <a:r>
              <a:rPr lang="fa-IR" sz="4000" b="1" dirty="0" smtClean="0">
                <a:effectLst>
                  <a:outerShdw blurRad="38100" dist="38100" dir="2700000" algn="tl">
                    <a:srgbClr val="000000">
                      <a:alpha val="43137"/>
                    </a:srgbClr>
                  </a:outerShdw>
                </a:effectLst>
                <a:cs typeface="2  Compset" panose="00000400000000000000" pitchFamily="2" charset="-78"/>
              </a:rPr>
              <a:t>  روند جستجو در پورتال کتابخانه</a:t>
            </a:r>
          </a:p>
          <a:p>
            <a:pPr>
              <a:lnSpc>
                <a:spcPct val="150000"/>
              </a:lnSpc>
            </a:pPr>
            <a:r>
              <a:rPr lang="fa-IR" sz="4000" b="1" dirty="0" smtClean="0">
                <a:effectLst>
                  <a:outerShdw blurRad="38100" dist="38100" dir="2700000" algn="tl">
                    <a:srgbClr val="000000">
                      <a:alpha val="43137"/>
                    </a:srgbClr>
                  </a:outerShdw>
                </a:effectLst>
                <a:cs typeface="2  Compset" panose="00000400000000000000" pitchFamily="2" charset="-78"/>
              </a:rPr>
              <a:t>  نحوه رزرو و تمدید مدارک</a:t>
            </a:r>
          </a:p>
          <a:p>
            <a:pPr>
              <a:lnSpc>
                <a:spcPct val="150000"/>
              </a:lnSpc>
            </a:pPr>
            <a:r>
              <a:rPr lang="fa-IR" sz="4000" b="1" dirty="0" smtClean="0">
                <a:effectLst>
                  <a:outerShdw blurRad="38100" dist="38100" dir="2700000" algn="tl">
                    <a:srgbClr val="000000">
                      <a:alpha val="43137"/>
                    </a:srgbClr>
                  </a:outerShdw>
                </a:effectLst>
                <a:cs typeface="2  Compset" panose="00000400000000000000" pitchFamily="2" charset="-78"/>
              </a:rPr>
              <a:t>  راهنمای دریافت متن کامل مقالات از پایگاههای اطلاعاتی</a:t>
            </a:r>
          </a:p>
          <a:p>
            <a:pPr>
              <a:lnSpc>
                <a:spcPct val="150000"/>
              </a:lnSpc>
            </a:pPr>
            <a:r>
              <a:rPr lang="fa-IR" sz="4000" b="1" dirty="0" smtClean="0">
                <a:effectLst>
                  <a:outerShdw blurRad="38100" dist="38100" dir="2700000" algn="tl">
                    <a:srgbClr val="000000">
                      <a:alpha val="43137"/>
                    </a:srgbClr>
                  </a:outerShdw>
                </a:effectLst>
                <a:cs typeface="2  Compset" panose="00000400000000000000" pitchFamily="2" charset="-78"/>
              </a:rPr>
              <a:t>  معرفی تعدادی از پایگاههای اطلاعاتی فارسی و لاتین</a:t>
            </a:r>
            <a:endParaRPr lang="fa-IR" sz="4000" b="1" dirty="0">
              <a:effectLst>
                <a:outerShdw blurRad="38100" dist="38100" dir="2700000" algn="tl">
                  <a:srgbClr val="000000">
                    <a:alpha val="43137"/>
                  </a:srgbClr>
                </a:outerShdw>
              </a:effectLst>
              <a:cs typeface="2  Compset" panose="00000400000000000000" pitchFamily="2" charset="-78"/>
            </a:endParaRPr>
          </a:p>
        </p:txBody>
      </p:sp>
    </p:spTree>
    <p:extLst>
      <p:ext uri="{BB962C8B-B14F-4D97-AF65-F5344CB8AC3E}">
        <p14:creationId xmlns:p14="http://schemas.microsoft.com/office/powerpoint/2010/main" val="3873819322"/>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18941"/>
            <a:ext cx="8911687" cy="695459"/>
          </a:xfrm>
        </p:spPr>
        <p:txBody>
          <a:bodyPr>
            <a:normAutofit/>
          </a:bodyPr>
          <a:lstStyle/>
          <a:p>
            <a:pPr algn="ctr"/>
            <a:r>
              <a:rPr lang="fa-IR" dirty="0">
                <a:solidFill>
                  <a:srgbClr val="336600"/>
                </a:solidFill>
                <a:cs typeface="B Titr" panose="00000700000000000000" pitchFamily="2" charset="-78"/>
              </a:rPr>
              <a:t>معرفی تعدادی از پایگاههای اطلاعاتی </a:t>
            </a:r>
            <a:r>
              <a:rPr lang="fa-IR" dirty="0" smtClean="0">
                <a:solidFill>
                  <a:srgbClr val="336600"/>
                </a:solidFill>
                <a:cs typeface="B Titr" panose="00000700000000000000" pitchFamily="2" charset="-78"/>
              </a:rPr>
              <a:t>لاتین</a:t>
            </a:r>
            <a:endParaRPr lang="fa-IR" sz="4400" dirty="0"/>
          </a:p>
        </p:txBody>
      </p:sp>
      <p:sp>
        <p:nvSpPr>
          <p:cNvPr id="3" name="Content Placeholder 2"/>
          <p:cNvSpPr>
            <a:spLocks noGrp="1"/>
          </p:cNvSpPr>
          <p:nvPr>
            <p:ph idx="1"/>
          </p:nvPr>
        </p:nvSpPr>
        <p:spPr>
          <a:xfrm>
            <a:off x="592429" y="1295400"/>
            <a:ext cx="11153104" cy="5311462"/>
          </a:xfrm>
        </p:spPr>
        <p:txBody>
          <a:bodyPr>
            <a:normAutofit/>
          </a:bodyPr>
          <a:lstStyle/>
          <a:p>
            <a:pPr marL="0" indent="0">
              <a:buNone/>
            </a:pPr>
            <a:r>
              <a:rPr lang="fa-IR" sz="3200" b="1" dirty="0" smtClean="0">
                <a:cs typeface="B Titr" panose="00000700000000000000" pitchFamily="2" charset="-78"/>
              </a:rPr>
              <a:t>پایگاههای زیر شامل مقالات لاتین در حوزه های موضوعی مختلف هستند:</a:t>
            </a:r>
          </a:p>
          <a:p>
            <a:pPr marL="0" indent="0">
              <a:buNone/>
            </a:pPr>
            <a:r>
              <a:rPr lang="en-US" sz="3600" b="1" dirty="0" smtClean="0">
                <a:solidFill>
                  <a:srgbClr val="7030A0"/>
                </a:solidFill>
                <a:latin typeface="Times New Roman" panose="02020603050405020304" pitchFamily="18" charset="0"/>
                <a:cs typeface="Times New Roman" panose="02020603050405020304" pitchFamily="18" charset="0"/>
              </a:rPr>
              <a:t>Science direct</a:t>
            </a:r>
          </a:p>
          <a:p>
            <a:pPr marL="0" lvl="0" indent="0">
              <a:buClr>
                <a:srgbClr val="A53010"/>
              </a:buClr>
              <a:buNone/>
            </a:pPr>
            <a:r>
              <a:rPr lang="en-US" sz="4000" b="1" dirty="0" smtClean="0">
                <a:solidFill>
                  <a:srgbClr val="0033CC"/>
                </a:solidFill>
                <a:latin typeface="Times New Roman" panose="02020603050405020304" pitchFamily="18" charset="0"/>
                <a:cs typeface="Times New Roman" panose="02020603050405020304" pitchFamily="18" charset="0"/>
              </a:rPr>
              <a:t>Willy</a:t>
            </a:r>
            <a:endParaRPr lang="fa-IR" b="1" dirty="0"/>
          </a:p>
          <a:p>
            <a:pPr marL="0" indent="0">
              <a:buNone/>
            </a:pPr>
            <a:r>
              <a:rPr lang="en-US" sz="4000" b="1" dirty="0" smtClean="0">
                <a:solidFill>
                  <a:schemeClr val="accent2">
                    <a:lumMod val="75000"/>
                  </a:schemeClr>
                </a:solidFill>
                <a:latin typeface="Times New Roman" panose="02020603050405020304" pitchFamily="18" charset="0"/>
                <a:cs typeface="Times New Roman" panose="02020603050405020304" pitchFamily="18" charset="0"/>
              </a:rPr>
              <a:t>Sage</a:t>
            </a:r>
            <a:endParaRPr lang="fa-IR" b="1" dirty="0"/>
          </a:p>
          <a:p>
            <a:pPr marL="0" indent="0">
              <a:buNone/>
            </a:pPr>
            <a:r>
              <a:rPr lang="en-US" dirty="0"/>
              <a:t> </a:t>
            </a:r>
            <a:r>
              <a:rPr lang="en-US" sz="4000" b="1" dirty="0" err="1" smtClean="0">
                <a:solidFill>
                  <a:srgbClr val="C00000"/>
                </a:solidFill>
                <a:latin typeface="Times New Roman" panose="02020603050405020304" pitchFamily="18" charset="0"/>
                <a:cs typeface="Times New Roman" panose="02020603050405020304" pitchFamily="18" charset="0"/>
              </a:rPr>
              <a:t>ProQuest</a:t>
            </a:r>
            <a:endParaRPr lang="en-US" sz="4000" b="1" dirty="0">
              <a:solidFill>
                <a:srgbClr val="C00000"/>
              </a:solidFill>
              <a:latin typeface="Times New Roman" panose="02020603050405020304" pitchFamily="18" charset="0"/>
              <a:cs typeface="Times New Roman" panose="02020603050405020304" pitchFamily="18" charset="0"/>
            </a:endParaRPr>
          </a:p>
          <a:p>
            <a:pPr marL="0" indent="0">
              <a:buNone/>
            </a:pPr>
            <a:r>
              <a:rPr lang="en-US" sz="4000" b="1" dirty="0" err="1" smtClean="0">
                <a:solidFill>
                  <a:srgbClr val="00B0F0"/>
                </a:solidFill>
                <a:latin typeface="Times New Roman" panose="02020603050405020304" pitchFamily="18" charset="0"/>
                <a:cs typeface="Times New Roman" panose="02020603050405020304" pitchFamily="18" charset="0"/>
              </a:rPr>
              <a:t>scopus</a:t>
            </a:r>
            <a:endParaRPr lang="en-US" b="1" dirty="0" smtClean="0"/>
          </a:p>
          <a:p>
            <a:pPr marL="0" indent="0">
              <a:buNone/>
            </a:pPr>
            <a:endParaRPr lang="fa-IR" dirty="0"/>
          </a:p>
        </p:txBody>
      </p:sp>
    </p:spTree>
    <p:extLst>
      <p:ext uri="{BB962C8B-B14F-4D97-AF65-F5344CB8AC3E}">
        <p14:creationId xmlns:p14="http://schemas.microsoft.com/office/powerpoint/2010/main" val="12417728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649" y="283336"/>
            <a:ext cx="9765964" cy="669702"/>
          </a:xfrm>
        </p:spPr>
        <p:txBody>
          <a:bodyPr/>
          <a:lstStyle/>
          <a:p>
            <a:pPr algn="ctr"/>
            <a:r>
              <a:rPr lang="fa-IR" dirty="0">
                <a:solidFill>
                  <a:srgbClr val="336600"/>
                </a:solidFill>
                <a:cs typeface="B Titr" panose="00000700000000000000" pitchFamily="2" charset="-78"/>
              </a:rPr>
              <a:t>معرفی تعدادی از پایگاههای اطلاعاتی لاتین</a:t>
            </a:r>
            <a:endParaRPr lang="fa-IR" dirty="0"/>
          </a:p>
        </p:txBody>
      </p:sp>
      <p:sp>
        <p:nvSpPr>
          <p:cNvPr id="3" name="Content Placeholder 2"/>
          <p:cNvSpPr>
            <a:spLocks noGrp="1"/>
          </p:cNvSpPr>
          <p:nvPr>
            <p:ph idx="1"/>
          </p:nvPr>
        </p:nvSpPr>
        <p:spPr>
          <a:xfrm>
            <a:off x="708338" y="1081825"/>
            <a:ext cx="11256135" cy="5370490"/>
          </a:xfrm>
        </p:spPr>
        <p:txBody>
          <a:bodyPr>
            <a:normAutofit/>
          </a:bodyPr>
          <a:lstStyle/>
          <a:p>
            <a:pPr marL="0" indent="0">
              <a:buNone/>
            </a:pPr>
            <a:r>
              <a:rPr lang="en-US" sz="2800" b="1" dirty="0">
                <a:solidFill>
                  <a:srgbClr val="7030A0"/>
                </a:solidFill>
                <a:latin typeface="Times New Roman" panose="02020603050405020304" pitchFamily="18" charset="0"/>
                <a:cs typeface="Times New Roman" panose="02020603050405020304" pitchFamily="18" charset="0"/>
              </a:rPr>
              <a:t>ERIC</a:t>
            </a:r>
            <a:r>
              <a:rPr lang="fa-IR" sz="2800" b="1" dirty="0">
                <a:solidFill>
                  <a:srgbClr val="7030A0"/>
                </a:solidFill>
                <a:latin typeface="Times New Roman" panose="02020603050405020304" pitchFamily="18" charset="0"/>
                <a:cs typeface="Times New Roman" panose="02020603050405020304" pitchFamily="18" charset="0"/>
              </a:rPr>
              <a:t>                                                                   </a:t>
            </a:r>
            <a:r>
              <a:rPr lang="fa-IR" sz="2800" b="1" dirty="0" smtClean="0">
                <a:solidFill>
                  <a:srgbClr val="7030A0"/>
                </a:solidFill>
                <a:latin typeface="Times New Roman" panose="02020603050405020304" pitchFamily="18" charset="0"/>
                <a:cs typeface="Times New Roman" panose="02020603050405020304" pitchFamily="18" charset="0"/>
              </a:rPr>
              <a:t>                   </a:t>
            </a:r>
            <a:r>
              <a:rPr lang="fa-IR" sz="2000" b="1" dirty="0" smtClean="0">
                <a:solidFill>
                  <a:srgbClr val="7030A0"/>
                </a:solidFill>
                <a:latin typeface="Times New Roman" panose="02020603050405020304" pitchFamily="18" charset="0"/>
                <a:cs typeface="2  Compset" panose="00000400000000000000" pitchFamily="2" charset="-78"/>
              </a:rPr>
              <a:t>حوزه </a:t>
            </a:r>
            <a:r>
              <a:rPr lang="fa-IR" sz="2000" b="1" dirty="0">
                <a:solidFill>
                  <a:srgbClr val="7030A0"/>
                </a:solidFill>
                <a:latin typeface="Times New Roman" panose="02020603050405020304" pitchFamily="18" charset="0"/>
                <a:cs typeface="2  Compset" panose="00000400000000000000" pitchFamily="2" charset="-78"/>
              </a:rPr>
              <a:t>علوم تربيتي و روانشناسي</a:t>
            </a:r>
            <a:endParaRPr lang="fa-IR" sz="2800" b="1" dirty="0">
              <a:solidFill>
                <a:srgbClr val="7030A0"/>
              </a:solidFill>
              <a:latin typeface="Times New Roman" panose="02020603050405020304" pitchFamily="18" charset="0"/>
              <a:cs typeface="2  Compset" panose="00000400000000000000" pitchFamily="2" charset="-78"/>
            </a:endParaRPr>
          </a:p>
          <a:p>
            <a:pPr marL="0" indent="0">
              <a:buNone/>
            </a:pPr>
            <a:r>
              <a:rPr lang="en-US" sz="2800" b="1" dirty="0" smtClean="0">
                <a:solidFill>
                  <a:srgbClr val="00B050"/>
                </a:solidFill>
                <a:latin typeface="Times New Roman" panose="02020603050405020304" pitchFamily="18" charset="0"/>
                <a:cs typeface="Times New Roman" panose="02020603050405020304" pitchFamily="18" charset="0"/>
              </a:rPr>
              <a:t>Emerald</a:t>
            </a:r>
            <a:r>
              <a:rPr lang="fa-IR" sz="2800" b="1" dirty="0" smtClean="0">
                <a:solidFill>
                  <a:srgbClr val="00B050"/>
                </a:solidFill>
                <a:latin typeface="Times New Roman" panose="02020603050405020304" pitchFamily="18" charset="0"/>
                <a:cs typeface="Times New Roman" panose="02020603050405020304" pitchFamily="18" charset="0"/>
              </a:rPr>
              <a:t>                                                                               </a:t>
            </a:r>
            <a:r>
              <a:rPr lang="fa-IR" b="1" dirty="0">
                <a:solidFill>
                  <a:srgbClr val="00B050"/>
                </a:solidFill>
                <a:latin typeface="Times New Roman" panose="02020603050405020304" pitchFamily="18" charset="0"/>
                <a:cs typeface="2  Compset" panose="00000400000000000000" pitchFamily="2" charset="-78"/>
              </a:rPr>
              <a:t>حوزه </a:t>
            </a:r>
            <a:r>
              <a:rPr lang="ar-SA" b="1" dirty="0">
                <a:solidFill>
                  <a:srgbClr val="00B050"/>
                </a:solidFill>
                <a:latin typeface="Times New Roman" panose="02020603050405020304" pitchFamily="18" charset="0"/>
                <a:cs typeface="2  Compset" panose="00000400000000000000" pitchFamily="2" charset="-78"/>
              </a:rPr>
              <a:t>مدیریت، اقتصاد و علم اطلاعات</a:t>
            </a:r>
            <a:endParaRPr lang="fa-IR" sz="2800" b="1" dirty="0">
              <a:solidFill>
                <a:srgbClr val="00B050"/>
              </a:solidFill>
              <a:latin typeface="Times New Roman" panose="02020603050405020304" pitchFamily="18" charset="0"/>
              <a:cs typeface="2  Compset" panose="00000400000000000000" pitchFamily="2" charset="-78"/>
            </a:endParaRPr>
          </a:p>
          <a:p>
            <a:pPr marL="0" indent="0">
              <a:buNone/>
            </a:pPr>
            <a:r>
              <a:rPr lang="fa-IR" sz="2800" b="1" dirty="0" smtClean="0">
                <a:solidFill>
                  <a:prstClr val="black">
                    <a:lumMod val="75000"/>
                    <a:lumOff val="25000"/>
                  </a:prstClr>
                </a:solidFill>
                <a:cs typeface="2  Compset" panose="00000400000000000000" pitchFamily="2" charset="-78"/>
              </a:rPr>
              <a:t> </a:t>
            </a:r>
            <a:r>
              <a:rPr lang="en-US" sz="2800" b="1" dirty="0" err="1" smtClean="0">
                <a:solidFill>
                  <a:srgbClr val="0033CC"/>
                </a:solidFill>
                <a:latin typeface="Times New Roman" panose="02020603050405020304" pitchFamily="18" charset="0"/>
                <a:cs typeface="Times New Roman" panose="02020603050405020304" pitchFamily="18" charset="0"/>
              </a:rPr>
              <a:t>Jstore</a:t>
            </a:r>
            <a:r>
              <a:rPr lang="fa-IR" sz="2800" b="1" dirty="0" smtClean="0">
                <a:solidFill>
                  <a:srgbClr val="0033CC"/>
                </a:solidFill>
                <a:latin typeface="Times New Roman" panose="02020603050405020304" pitchFamily="18" charset="0"/>
                <a:cs typeface="Times New Roman" panose="02020603050405020304" pitchFamily="18" charset="0"/>
              </a:rPr>
              <a:t>                                                                                   </a:t>
            </a:r>
            <a:r>
              <a:rPr lang="fa-IR" sz="2000" b="1" dirty="0" smtClean="0">
                <a:solidFill>
                  <a:srgbClr val="0033CC"/>
                </a:solidFill>
                <a:cs typeface="2  Compset" panose="00000400000000000000" pitchFamily="2" charset="-78"/>
              </a:rPr>
              <a:t>حوزه </a:t>
            </a:r>
            <a:r>
              <a:rPr lang="ar-SA" sz="2000" b="1" dirty="0">
                <a:solidFill>
                  <a:srgbClr val="0033CC"/>
                </a:solidFill>
                <a:cs typeface="2  Compset" panose="00000400000000000000" pitchFamily="2" charset="-78"/>
              </a:rPr>
              <a:t>علوم انسانی، اجتماعی و </a:t>
            </a:r>
            <a:r>
              <a:rPr lang="ar-SA" sz="2000" b="1" dirty="0" smtClean="0">
                <a:solidFill>
                  <a:srgbClr val="0033CC"/>
                </a:solidFill>
                <a:cs typeface="2  Compset" panose="00000400000000000000" pitchFamily="2" charset="-78"/>
              </a:rPr>
              <a:t>هنر</a:t>
            </a:r>
            <a:endParaRPr lang="fa-IR" sz="2000" b="1" dirty="0">
              <a:solidFill>
                <a:srgbClr val="0033CC"/>
              </a:solidFill>
              <a:cs typeface="2  Compset" panose="00000400000000000000" pitchFamily="2" charset="-78"/>
            </a:endParaRPr>
          </a:p>
          <a:p>
            <a:pPr marL="0" indent="0">
              <a:buNone/>
            </a:pPr>
            <a:r>
              <a:rPr lang="en-US" sz="2800" b="1" dirty="0">
                <a:solidFill>
                  <a:schemeClr val="accent2">
                    <a:lumMod val="75000"/>
                  </a:schemeClr>
                </a:solidFill>
                <a:latin typeface="Times New Roman" panose="02020603050405020304" pitchFamily="18" charset="0"/>
                <a:cs typeface="Times New Roman" panose="02020603050405020304" pitchFamily="18" charset="0"/>
              </a:rPr>
              <a:t>Cambridge Journals</a:t>
            </a:r>
            <a:r>
              <a:rPr lang="fa-IR" sz="2800" b="1" dirty="0">
                <a:solidFill>
                  <a:schemeClr val="accent2">
                    <a:lumMod val="75000"/>
                  </a:schemeClr>
                </a:solidFill>
                <a:latin typeface="Times New Roman" panose="02020603050405020304" pitchFamily="18" charset="0"/>
                <a:cs typeface="Times New Roman" panose="02020603050405020304" pitchFamily="18" charset="0"/>
              </a:rPr>
              <a:t> </a:t>
            </a:r>
            <a:r>
              <a:rPr lang="fa-IR" sz="2800" b="1" dirty="0" smtClean="0">
                <a:solidFill>
                  <a:schemeClr val="accent2">
                    <a:lumMod val="75000"/>
                  </a:schemeClr>
                </a:solidFill>
                <a:latin typeface="Times New Roman" panose="02020603050405020304" pitchFamily="18" charset="0"/>
                <a:cs typeface="Times New Roman" panose="02020603050405020304" pitchFamily="18" charset="0"/>
              </a:rPr>
              <a:t>و </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OXFORD Journals</a:t>
            </a:r>
            <a:r>
              <a:rPr lang="fa-IR" sz="28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fa-IR" sz="2000" b="1" dirty="0">
                <a:solidFill>
                  <a:schemeClr val="accent2">
                    <a:lumMod val="75000"/>
                  </a:schemeClr>
                </a:solidFill>
                <a:latin typeface="Times New Roman" panose="02020603050405020304" pitchFamily="18" charset="0"/>
                <a:cs typeface="2  Compset" panose="00000400000000000000" pitchFamily="2" charset="-78"/>
              </a:rPr>
              <a:t>حوزه علوم انسانی و اجتماعی</a:t>
            </a:r>
            <a:endParaRPr lang="fa-IR" sz="2800" b="1" dirty="0">
              <a:solidFill>
                <a:schemeClr val="accent2">
                  <a:lumMod val="75000"/>
                </a:schemeClr>
              </a:solidFill>
              <a:latin typeface="Times New Roman" panose="02020603050405020304" pitchFamily="18" charset="0"/>
              <a:cs typeface="2  Compset" panose="00000400000000000000" pitchFamily="2" charset="-78"/>
            </a:endParaRPr>
          </a:p>
          <a:p>
            <a:pPr marL="0" indent="0">
              <a:buNone/>
            </a:pPr>
            <a:r>
              <a:rPr lang="en-US" sz="2800" b="1" dirty="0" smtClean="0">
                <a:solidFill>
                  <a:srgbClr val="C00000"/>
                </a:solidFill>
                <a:latin typeface="Times New Roman" panose="02020603050405020304" pitchFamily="18" charset="0"/>
                <a:cs typeface="Times New Roman" panose="02020603050405020304" pitchFamily="18" charset="0"/>
              </a:rPr>
              <a:t>                                                                                     OECD</a:t>
            </a:r>
            <a:r>
              <a:rPr lang="fa-IR" sz="2000" b="1" dirty="0">
                <a:solidFill>
                  <a:srgbClr val="C00000"/>
                </a:solidFill>
                <a:cs typeface="2  Compset" panose="00000400000000000000" pitchFamily="2" charset="-78"/>
              </a:rPr>
              <a:t>حوزه علوم اقتصادی و اجتماعی</a:t>
            </a:r>
            <a:endParaRPr lang="fa-IR" sz="2800" b="1" dirty="0">
              <a:solidFill>
                <a:srgbClr val="C00000"/>
              </a:solidFill>
              <a:latin typeface="Times New Roman" panose="02020603050405020304" pitchFamily="18" charset="0"/>
              <a:cs typeface="Times New Roman" panose="02020603050405020304" pitchFamily="18" charset="0"/>
            </a:endParaRPr>
          </a:p>
          <a:p>
            <a:pPr marL="0" indent="0">
              <a:buNone/>
            </a:pPr>
            <a:r>
              <a:rPr lang="en-US" sz="2800" b="1" dirty="0" smtClean="0">
                <a:solidFill>
                  <a:srgbClr val="00B0F0"/>
                </a:solidFill>
                <a:latin typeface="Times New Roman" panose="02020603050405020304" pitchFamily="18" charset="0"/>
                <a:cs typeface="Times New Roman" panose="02020603050405020304" pitchFamily="18" charset="0"/>
              </a:rPr>
              <a:t>IEEE</a:t>
            </a:r>
            <a:r>
              <a:rPr lang="fa-IR" sz="2800" b="1" dirty="0" smtClean="0">
                <a:solidFill>
                  <a:srgbClr val="00B0F0"/>
                </a:solidFill>
                <a:latin typeface="Times New Roman" panose="02020603050405020304" pitchFamily="18" charset="0"/>
                <a:cs typeface="Times New Roman" panose="02020603050405020304" pitchFamily="18" charset="0"/>
              </a:rPr>
              <a:t>                                                                  </a:t>
            </a:r>
            <a:r>
              <a:rPr lang="fa-IR" sz="2000" b="1" dirty="0" smtClean="0">
                <a:solidFill>
                  <a:srgbClr val="00B0F0"/>
                </a:solidFill>
                <a:cs typeface="2  Compset" panose="00000400000000000000" pitchFamily="2" charset="-78"/>
              </a:rPr>
              <a:t>حوزه مهندسی الکترونیک، علوم کامپیوتر و الکترونیک</a:t>
            </a:r>
          </a:p>
          <a:p>
            <a:pPr marL="0" indent="0">
              <a:buNone/>
            </a:pPr>
            <a:r>
              <a:rPr lang="en-US" sz="2800" b="1" dirty="0" smtClean="0">
                <a:solidFill>
                  <a:srgbClr val="800000"/>
                </a:solidFill>
                <a:latin typeface="Times New Roman" panose="02020603050405020304" pitchFamily="18" charset="0"/>
                <a:cs typeface="2  Compset" panose="00000400000000000000" pitchFamily="2" charset="-78"/>
              </a:rPr>
              <a:t>Springer </a:t>
            </a:r>
            <a:r>
              <a:rPr lang="fa-IR" sz="2800" b="1" dirty="0" smtClean="0">
                <a:solidFill>
                  <a:srgbClr val="800000"/>
                </a:solidFill>
                <a:latin typeface="Times New Roman" panose="02020603050405020304" pitchFamily="18" charset="0"/>
                <a:cs typeface="2  Compset" panose="00000400000000000000" pitchFamily="2" charset="-78"/>
              </a:rPr>
              <a:t>                                                       </a:t>
            </a:r>
            <a:r>
              <a:rPr lang="fa-IR" sz="2000" b="1" dirty="0" smtClean="0">
                <a:solidFill>
                  <a:srgbClr val="800000"/>
                </a:solidFill>
                <a:latin typeface="Times New Roman" panose="02020603050405020304" pitchFamily="18" charset="0"/>
                <a:cs typeface="2  Compset" panose="00000400000000000000" pitchFamily="2" charset="-78"/>
              </a:rPr>
              <a:t>حوزه </a:t>
            </a:r>
            <a:r>
              <a:rPr lang="fa-IR" sz="2000" b="1" dirty="0" smtClean="0">
                <a:solidFill>
                  <a:srgbClr val="800000"/>
                </a:solidFill>
                <a:cs typeface="2  Compset" panose="00000400000000000000" pitchFamily="2" charset="-78"/>
              </a:rPr>
              <a:t>علوم </a:t>
            </a:r>
            <a:r>
              <a:rPr lang="fa-IR" sz="2000" b="1" dirty="0">
                <a:solidFill>
                  <a:srgbClr val="800000"/>
                </a:solidFill>
                <a:cs typeface="2  Compset" panose="00000400000000000000" pitchFamily="2" charset="-78"/>
              </a:rPr>
              <a:t>پزشکی، علوم پایه، علوم فنی و مهندسی، علوم کشاورزی</a:t>
            </a:r>
            <a:endParaRPr lang="en-US" sz="2800" b="1" dirty="0">
              <a:solidFill>
                <a:srgbClr val="800000"/>
              </a:solidFill>
              <a:cs typeface="2  Compset" panose="00000400000000000000" pitchFamily="2" charset="-78"/>
            </a:endParaRPr>
          </a:p>
        </p:txBody>
      </p:sp>
    </p:spTree>
    <p:extLst>
      <p:ext uri="{BB962C8B-B14F-4D97-AF65-F5344CB8AC3E}">
        <p14:creationId xmlns:p14="http://schemas.microsoft.com/office/powerpoint/2010/main" val="1460364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765710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335" y="528860"/>
            <a:ext cx="8812927" cy="1052290"/>
          </a:xfrm>
        </p:spPr>
        <p:txBody>
          <a:bodyPr>
            <a:noAutofit/>
          </a:bodyPr>
          <a:lstStyle/>
          <a:p>
            <a:pPr algn="r"/>
            <a:r>
              <a:rPr lang="fa-IR" sz="6000" b="1" dirty="0">
                <a:solidFill>
                  <a:srgbClr val="808000"/>
                </a:solidFill>
                <a:cs typeface="B Titr" panose="00000700000000000000" pitchFamily="2" charset="-78"/>
              </a:rPr>
              <a:t>نحوه استفاده از کتابخانه:</a:t>
            </a:r>
            <a:r>
              <a:rPr lang="en-US" sz="6000" b="1" dirty="0">
                <a:solidFill>
                  <a:srgbClr val="808000"/>
                </a:solidFill>
                <a:cs typeface="B Titr" panose="00000700000000000000" pitchFamily="2" charset="-78"/>
              </a:rPr>
              <a:t/>
            </a:r>
            <a:br>
              <a:rPr lang="en-US" sz="6000" b="1" dirty="0">
                <a:solidFill>
                  <a:srgbClr val="808000"/>
                </a:solidFill>
                <a:cs typeface="B Titr" panose="00000700000000000000" pitchFamily="2" charset="-78"/>
              </a:rPr>
            </a:br>
            <a:endParaRPr lang="fa-IR" sz="6000" b="1" dirty="0">
              <a:solidFill>
                <a:srgbClr val="808000"/>
              </a:solidFill>
              <a:cs typeface="B Titr" panose="00000700000000000000" pitchFamily="2" charset="-78"/>
            </a:endParaRPr>
          </a:p>
        </p:txBody>
      </p:sp>
      <p:sp>
        <p:nvSpPr>
          <p:cNvPr id="3" name="Content Placeholder 2"/>
          <p:cNvSpPr>
            <a:spLocks noGrp="1"/>
          </p:cNvSpPr>
          <p:nvPr>
            <p:ph idx="1"/>
          </p:nvPr>
        </p:nvSpPr>
        <p:spPr>
          <a:xfrm>
            <a:off x="1403797" y="1777285"/>
            <a:ext cx="10100815" cy="4765183"/>
          </a:xfrm>
        </p:spPr>
        <p:txBody>
          <a:bodyPr>
            <a:normAutofit/>
          </a:bodyPr>
          <a:lstStyle/>
          <a:p>
            <a:pPr marL="0" indent="0" algn="just">
              <a:lnSpc>
                <a:spcPct val="150000"/>
              </a:lnSpc>
              <a:buNone/>
            </a:pPr>
            <a:r>
              <a:rPr lang="fa-IR" sz="3600" b="1" dirty="0">
                <a:cs typeface="2  Compset" panose="00000400000000000000" pitchFamily="2" charset="-78"/>
              </a:rPr>
              <a:t> براي استفاده از امکانات کتابخانه اي</a:t>
            </a:r>
            <a:r>
              <a:rPr lang="fa-IR" sz="3600" b="1" dirty="0" smtClean="0">
                <a:cs typeface="2  Compset" panose="00000400000000000000" pitchFamily="2" charset="-78"/>
              </a:rPr>
              <a:t>، الزاماً کاربران </a:t>
            </a:r>
            <a:r>
              <a:rPr lang="fa-IR" sz="3600" b="1" dirty="0">
                <a:cs typeface="2  Compset" panose="00000400000000000000" pitchFamily="2" charset="-78"/>
              </a:rPr>
              <a:t>مي بايست در </a:t>
            </a:r>
            <a:r>
              <a:rPr lang="fa-IR" sz="4400" b="1" dirty="0" smtClean="0">
                <a:solidFill>
                  <a:srgbClr val="CC3300"/>
                </a:solidFill>
                <a:effectLst>
                  <a:outerShdw blurRad="38100" dist="38100" dir="2700000" algn="tl">
                    <a:srgbClr val="000000">
                      <a:alpha val="43137"/>
                    </a:srgbClr>
                  </a:outerShdw>
                </a:effectLst>
                <a:cs typeface="2  Compset" panose="00000400000000000000" pitchFamily="2" charset="-78"/>
              </a:rPr>
              <a:t>پورتال کتابخانه</a:t>
            </a:r>
            <a:r>
              <a:rPr lang="fa-IR" sz="3600" b="1" dirty="0" smtClean="0">
                <a:solidFill>
                  <a:srgbClr val="CC3300"/>
                </a:solidFill>
                <a:cs typeface="2  Compset" panose="00000400000000000000" pitchFamily="2" charset="-78"/>
              </a:rPr>
              <a:t> </a:t>
            </a:r>
            <a:r>
              <a:rPr lang="fa-IR" sz="3600" b="1" dirty="0">
                <a:cs typeface="2  Compset" panose="00000400000000000000" pitchFamily="2" charset="-78"/>
              </a:rPr>
              <a:t>به آدرس </a:t>
            </a:r>
            <a:r>
              <a:rPr lang="fa-IR" sz="5200" b="1" dirty="0">
                <a:solidFill>
                  <a:schemeClr val="bg2">
                    <a:lumMod val="25000"/>
                  </a:schemeClr>
                </a:solidFill>
                <a:cs typeface="2  Compset" panose="00000400000000000000" pitchFamily="2" charset="-78"/>
              </a:rPr>
              <a:t>(</a:t>
            </a:r>
            <a:r>
              <a:rPr lang="en-US" sz="5200" b="1" dirty="0">
                <a:solidFill>
                  <a:srgbClr val="008000"/>
                </a:solidFill>
                <a:cs typeface="2  Compset" panose="00000400000000000000" pitchFamily="2" charset="-78"/>
              </a:rPr>
              <a:t>lib.kashanu.ac.ir</a:t>
            </a:r>
            <a:r>
              <a:rPr lang="fa-IR" sz="5200" b="1" dirty="0">
                <a:solidFill>
                  <a:schemeClr val="bg2">
                    <a:lumMod val="25000"/>
                  </a:schemeClr>
                </a:solidFill>
                <a:cs typeface="2  Compset" panose="00000400000000000000" pitchFamily="2" charset="-78"/>
              </a:rPr>
              <a:t>)</a:t>
            </a:r>
            <a:r>
              <a:rPr lang="fa-IR" sz="3900" b="1" dirty="0">
                <a:cs typeface="2  Compset" panose="00000400000000000000" pitchFamily="2" charset="-78"/>
              </a:rPr>
              <a:t> </a:t>
            </a:r>
            <a:r>
              <a:rPr lang="fa-IR" sz="3600" b="1" dirty="0">
                <a:cs typeface="2  Compset" panose="00000400000000000000" pitchFamily="2" charset="-78"/>
              </a:rPr>
              <a:t>ثبت نام کرده و سپس عضو کتابخانه شود و به صورت غیر حضوری از طریق پورتال برای جستجوی منابع، رزرو و تمدید مدارک اقدام نمایند. </a:t>
            </a:r>
            <a:endParaRPr lang="fa-IR" sz="3600" b="1" dirty="0" smtClean="0">
              <a:cs typeface="2  Compset" panose="00000400000000000000" pitchFamily="2" charset="-78"/>
            </a:endParaRPr>
          </a:p>
          <a:p>
            <a:pPr marL="0" indent="0" algn="just">
              <a:lnSpc>
                <a:spcPct val="150000"/>
              </a:lnSpc>
              <a:buNone/>
            </a:pPr>
            <a:endParaRPr lang="fa-IR" sz="2000" dirty="0"/>
          </a:p>
        </p:txBody>
      </p:sp>
    </p:spTree>
    <p:extLst>
      <p:ext uri="{BB962C8B-B14F-4D97-AF65-F5344CB8AC3E}">
        <p14:creationId xmlns:p14="http://schemas.microsoft.com/office/powerpoint/2010/main" val="518371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33240"/>
          </a:xfrm>
        </p:spPr>
        <p:txBody>
          <a:bodyPr>
            <a:normAutofit/>
          </a:bodyPr>
          <a:lstStyle/>
          <a:p>
            <a:pPr algn="r"/>
            <a:r>
              <a:rPr lang="fa-IR" sz="4800" b="1" dirty="0">
                <a:solidFill>
                  <a:srgbClr val="808000"/>
                </a:solidFill>
                <a:cs typeface="B Titr" panose="00000700000000000000" pitchFamily="2" charset="-78"/>
              </a:rPr>
              <a:t>راهنمای عضویت در کتابخانه ها</a:t>
            </a:r>
            <a:r>
              <a:rPr lang="fa-IR" sz="4800" b="1" dirty="0" smtClean="0">
                <a:solidFill>
                  <a:srgbClr val="808000"/>
                </a:solidFill>
                <a:cs typeface="B Titr" panose="00000700000000000000" pitchFamily="2" charset="-78"/>
              </a:rPr>
              <a:t>:</a:t>
            </a:r>
            <a:endParaRPr lang="fa-IR" sz="4800" dirty="0">
              <a:solidFill>
                <a:srgbClr val="808000"/>
              </a:solidFill>
              <a:cs typeface="B Titr" panose="00000700000000000000" pitchFamily="2" charset="-78"/>
            </a:endParaRPr>
          </a:p>
        </p:txBody>
      </p:sp>
      <p:sp>
        <p:nvSpPr>
          <p:cNvPr id="3" name="Content Placeholder 2"/>
          <p:cNvSpPr>
            <a:spLocks noGrp="1"/>
          </p:cNvSpPr>
          <p:nvPr>
            <p:ph idx="1"/>
          </p:nvPr>
        </p:nvSpPr>
        <p:spPr>
          <a:xfrm>
            <a:off x="1262130" y="1657350"/>
            <a:ext cx="10242482" cy="4629150"/>
          </a:xfrm>
        </p:spPr>
        <p:txBody>
          <a:bodyPr>
            <a:noAutofit/>
          </a:bodyPr>
          <a:lstStyle/>
          <a:p>
            <a:pPr marL="0" indent="0">
              <a:lnSpc>
                <a:spcPct val="150000"/>
              </a:lnSpc>
              <a:buNone/>
            </a:pPr>
            <a:r>
              <a:rPr lang="fa-IR" sz="4800" b="1" dirty="0">
                <a:solidFill>
                  <a:schemeClr val="tx1">
                    <a:lumMod val="95000"/>
                    <a:lumOff val="5000"/>
                  </a:schemeClr>
                </a:solidFill>
                <a:effectLst>
                  <a:outerShdw blurRad="38100" dist="38100" dir="2700000" algn="tl">
                    <a:srgbClr val="000000">
                      <a:alpha val="43137"/>
                    </a:srgbClr>
                  </a:outerShdw>
                </a:effectLst>
                <a:cs typeface="2  Compset" panose="00000400000000000000" pitchFamily="2" charset="-78"/>
              </a:rPr>
              <a:t>عضويت در کتابخانه </a:t>
            </a:r>
            <a:r>
              <a:rPr lang="fa-IR" sz="4800" b="1" dirty="0" smtClean="0">
                <a:solidFill>
                  <a:schemeClr val="tx1">
                    <a:lumMod val="95000"/>
                    <a:lumOff val="5000"/>
                  </a:schemeClr>
                </a:solidFill>
                <a:effectLst>
                  <a:outerShdw blurRad="38100" dist="38100" dir="2700000" algn="tl">
                    <a:srgbClr val="000000">
                      <a:alpha val="43137"/>
                    </a:srgbClr>
                  </a:outerShdw>
                </a:effectLst>
                <a:cs typeface="2  Compset" panose="00000400000000000000" pitchFamily="2" charset="-78"/>
              </a:rPr>
              <a:t>به دو بخش تقسيم مي شود: </a:t>
            </a:r>
          </a:p>
          <a:p>
            <a:pPr marL="0" indent="0">
              <a:lnSpc>
                <a:spcPct val="150000"/>
              </a:lnSpc>
              <a:buNone/>
            </a:pPr>
            <a:r>
              <a:rPr lang="fa-IR" sz="4600" b="1" dirty="0">
                <a:solidFill>
                  <a:schemeClr val="tx1">
                    <a:lumMod val="95000"/>
                    <a:lumOff val="5000"/>
                  </a:schemeClr>
                </a:solidFill>
                <a:cs typeface="2  Compset" panose="00000400000000000000" pitchFamily="2" charset="-78"/>
              </a:rPr>
              <a:t>1-</a:t>
            </a:r>
            <a:r>
              <a:rPr lang="fa-IR" sz="4600" b="1" dirty="0">
                <a:cs typeface="2  Compset" panose="00000400000000000000" pitchFamily="2" charset="-78"/>
              </a:rPr>
              <a:t> </a:t>
            </a:r>
            <a:r>
              <a:rPr lang="fa-IR" sz="4000" b="1" dirty="0">
                <a:solidFill>
                  <a:srgbClr val="CC3300"/>
                </a:solidFill>
                <a:cs typeface="2  Compset" panose="00000400000000000000" pitchFamily="2" charset="-78"/>
              </a:rPr>
              <a:t>ثبت نام در پورتال </a:t>
            </a:r>
            <a:r>
              <a:rPr lang="fa-IR" sz="4000" b="1" dirty="0" smtClean="0">
                <a:cs typeface="2  Compset" panose="00000400000000000000" pitchFamily="2" charset="-78"/>
              </a:rPr>
              <a:t>(یک بار </a:t>
            </a:r>
            <a:r>
              <a:rPr lang="fa-IR" sz="4000" b="1" dirty="0">
                <a:cs typeface="2  Compset" panose="00000400000000000000" pitchFamily="2" charset="-78"/>
              </a:rPr>
              <a:t>ثبت نام در پورتال برای عضویت </a:t>
            </a:r>
            <a:r>
              <a:rPr lang="fa-IR" sz="4000" b="1" dirty="0" smtClean="0">
                <a:cs typeface="2  Compset" panose="00000400000000000000" pitchFamily="2" charset="-78"/>
              </a:rPr>
              <a:t>درکتابخانه </a:t>
            </a:r>
            <a:r>
              <a:rPr lang="fa-IR" sz="4000" b="1" dirty="0">
                <a:cs typeface="2  Compset" panose="00000400000000000000" pitchFamily="2" charset="-78"/>
              </a:rPr>
              <a:t>های دانشگاه کافی </a:t>
            </a:r>
            <a:r>
              <a:rPr lang="fa-IR" sz="4000" b="1" dirty="0" smtClean="0">
                <a:cs typeface="2  Compset" panose="00000400000000000000" pitchFamily="2" charset="-78"/>
              </a:rPr>
              <a:t>است.)</a:t>
            </a:r>
            <a:endParaRPr lang="fa-IR" sz="4000" b="1" dirty="0">
              <a:cs typeface="2  Compset" panose="00000400000000000000" pitchFamily="2" charset="-78"/>
            </a:endParaRPr>
          </a:p>
          <a:p>
            <a:pPr marL="0" indent="0">
              <a:lnSpc>
                <a:spcPct val="150000"/>
              </a:lnSpc>
              <a:buNone/>
            </a:pPr>
            <a:r>
              <a:rPr lang="fa-IR" sz="4000" b="1" dirty="0" smtClean="0">
                <a:solidFill>
                  <a:schemeClr val="tx1">
                    <a:lumMod val="95000"/>
                    <a:lumOff val="5000"/>
                  </a:schemeClr>
                </a:solidFill>
                <a:cs typeface="2  Compset" panose="00000400000000000000" pitchFamily="2" charset="-78"/>
              </a:rPr>
              <a:t>2-</a:t>
            </a:r>
            <a:r>
              <a:rPr lang="fa-IR" sz="4000" b="1" dirty="0" smtClean="0">
                <a:cs typeface="2  Compset" panose="00000400000000000000" pitchFamily="2" charset="-78"/>
              </a:rPr>
              <a:t> </a:t>
            </a:r>
            <a:r>
              <a:rPr lang="fa-IR" sz="4000" b="1" dirty="0">
                <a:solidFill>
                  <a:srgbClr val="CC3300"/>
                </a:solidFill>
                <a:cs typeface="2  Compset" panose="00000400000000000000" pitchFamily="2" charset="-78"/>
              </a:rPr>
              <a:t>عضويت </a:t>
            </a:r>
            <a:r>
              <a:rPr lang="fa-IR" sz="4000" b="1" dirty="0" smtClean="0">
                <a:solidFill>
                  <a:srgbClr val="CC3300"/>
                </a:solidFill>
                <a:cs typeface="2  Compset" panose="00000400000000000000" pitchFamily="2" charset="-78"/>
              </a:rPr>
              <a:t>درکتابخانه </a:t>
            </a:r>
            <a:r>
              <a:rPr lang="fa-IR" sz="4000" b="1" dirty="0" smtClean="0">
                <a:cs typeface="2  Compset" panose="00000400000000000000" pitchFamily="2" charset="-78"/>
              </a:rPr>
              <a:t>(از </a:t>
            </a:r>
            <a:r>
              <a:rPr lang="fa-IR" sz="4000" b="1" dirty="0">
                <a:cs typeface="2  Compset" panose="00000400000000000000" pitchFamily="2" charset="-78"/>
              </a:rPr>
              <a:t>طریق پورتال </a:t>
            </a:r>
            <a:r>
              <a:rPr lang="fa-IR" sz="4000" b="1" dirty="0" smtClean="0">
                <a:cs typeface="2  Compset" panose="00000400000000000000" pitchFamily="2" charset="-78"/>
              </a:rPr>
              <a:t>کتابخانه دیجیتال)</a:t>
            </a:r>
          </a:p>
          <a:p>
            <a:pPr marL="0" indent="0">
              <a:lnSpc>
                <a:spcPct val="150000"/>
              </a:lnSpc>
              <a:buNone/>
            </a:pPr>
            <a:endParaRPr lang="fa-IR" sz="4600" b="1" dirty="0">
              <a:cs typeface="2  Compset" panose="00000400000000000000" pitchFamily="2" charset="-78"/>
            </a:endParaRPr>
          </a:p>
        </p:txBody>
      </p:sp>
    </p:spTree>
    <p:extLst>
      <p:ext uri="{BB962C8B-B14F-4D97-AF65-F5344CB8AC3E}">
        <p14:creationId xmlns:p14="http://schemas.microsoft.com/office/powerpoint/2010/main" val="32281861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5100" y="209550"/>
            <a:ext cx="8799512" cy="857250"/>
          </a:xfrm>
        </p:spPr>
        <p:txBody>
          <a:bodyPr>
            <a:normAutofit/>
          </a:bodyPr>
          <a:lstStyle/>
          <a:p>
            <a:pPr algn="r"/>
            <a:r>
              <a:rPr lang="fa-IR" dirty="0">
                <a:solidFill>
                  <a:srgbClr val="808000"/>
                </a:solidFill>
                <a:cs typeface="B Titr" panose="00000700000000000000" pitchFamily="2" charset="-78"/>
              </a:rPr>
              <a:t> </a:t>
            </a:r>
            <a:r>
              <a:rPr lang="fa-IR" b="1" dirty="0">
                <a:solidFill>
                  <a:srgbClr val="808000"/>
                </a:solidFill>
                <a:cs typeface="B Titr" panose="00000700000000000000" pitchFamily="2" charset="-78"/>
              </a:rPr>
              <a:t>روند ثبت نام در پورتال </a:t>
            </a:r>
            <a:r>
              <a:rPr lang="fa-IR" b="1" dirty="0" smtClean="0">
                <a:solidFill>
                  <a:srgbClr val="808000"/>
                </a:solidFill>
                <a:cs typeface="B Titr" panose="00000700000000000000" pitchFamily="2" charset="-78"/>
              </a:rPr>
              <a:t>:</a:t>
            </a:r>
            <a:endParaRPr lang="fa-IR" dirty="0">
              <a:solidFill>
                <a:srgbClr val="808000"/>
              </a:solidFill>
              <a:cs typeface="B Titr" panose="00000700000000000000" pitchFamily="2" charset="-78"/>
            </a:endParaRPr>
          </a:p>
        </p:txBody>
      </p:sp>
      <p:sp>
        <p:nvSpPr>
          <p:cNvPr id="3" name="Content Placeholder 2"/>
          <p:cNvSpPr>
            <a:spLocks noGrp="1"/>
          </p:cNvSpPr>
          <p:nvPr>
            <p:ph idx="1"/>
          </p:nvPr>
        </p:nvSpPr>
        <p:spPr>
          <a:xfrm>
            <a:off x="552450" y="1066800"/>
            <a:ext cx="11087100" cy="685800"/>
          </a:xfrm>
        </p:spPr>
        <p:txBody>
          <a:bodyPr>
            <a:noAutofit/>
          </a:bodyPr>
          <a:lstStyle/>
          <a:p>
            <a:pPr marL="0" indent="0">
              <a:buNone/>
            </a:pPr>
            <a:r>
              <a:rPr lang="fa-IR" sz="2800" b="1" dirty="0" smtClean="0">
                <a:cs typeface="2  Compset" panose="00000400000000000000" pitchFamily="2" charset="-78"/>
              </a:rPr>
              <a:t>ابتدا </a:t>
            </a:r>
            <a:r>
              <a:rPr lang="fa-IR" sz="2800" b="1" dirty="0">
                <a:cs typeface="2  Compset" panose="00000400000000000000" pitchFamily="2" charset="-78"/>
              </a:rPr>
              <a:t>بر روي </a:t>
            </a:r>
            <a:r>
              <a:rPr lang="fa-IR" sz="2800" b="1" dirty="0" smtClean="0">
                <a:solidFill>
                  <a:srgbClr val="C00000"/>
                </a:solidFill>
                <a:effectLst>
                  <a:outerShdw blurRad="38100" dist="38100" dir="2700000" algn="tl">
                    <a:srgbClr val="000000">
                      <a:alpha val="43137"/>
                    </a:srgbClr>
                  </a:outerShdw>
                </a:effectLst>
                <a:cs typeface="B Titr" panose="00000700000000000000" pitchFamily="2" charset="-78"/>
              </a:rPr>
              <a:t>گزینه </a:t>
            </a:r>
            <a:r>
              <a:rPr lang="fa-IR" sz="2800" b="1" dirty="0">
                <a:solidFill>
                  <a:srgbClr val="C00000"/>
                </a:solidFill>
                <a:effectLst>
                  <a:outerShdw blurRad="38100" dist="38100" dir="2700000" algn="tl">
                    <a:srgbClr val="000000">
                      <a:alpha val="43137"/>
                    </a:srgbClr>
                  </a:outerShdw>
                </a:effectLst>
                <a:cs typeface="B Titr" panose="00000700000000000000" pitchFamily="2" charset="-78"/>
              </a:rPr>
              <a:t>ثبت نام</a:t>
            </a:r>
            <a:r>
              <a:rPr lang="fa-IR" sz="2800" b="1" dirty="0">
                <a:effectLst>
                  <a:outerShdw blurRad="38100" dist="38100" dir="2700000" algn="tl">
                    <a:srgbClr val="000000">
                      <a:alpha val="43137"/>
                    </a:srgbClr>
                  </a:outerShdw>
                </a:effectLst>
                <a:cs typeface="2  Compset" panose="00000400000000000000" pitchFamily="2" charset="-78"/>
              </a:rPr>
              <a:t> </a:t>
            </a:r>
            <a:r>
              <a:rPr lang="fa-IR" sz="2800" b="1" dirty="0">
                <a:cs typeface="2  Compset" panose="00000400000000000000" pitchFamily="2" charset="-78"/>
              </a:rPr>
              <a:t>در بالاي صفحه اصلي کليک </a:t>
            </a:r>
            <a:r>
              <a:rPr lang="fa-IR" sz="2800" b="1" dirty="0" smtClean="0">
                <a:cs typeface="2  Compset" panose="00000400000000000000" pitchFamily="2" charset="-78"/>
              </a:rPr>
              <a:t>کنيد.</a:t>
            </a:r>
            <a:endParaRPr lang="en-US" sz="2800" b="1" dirty="0">
              <a:cs typeface="2  Compset" panose="00000400000000000000" pitchFamily="2" charset="-78"/>
            </a:endParaRPr>
          </a:p>
        </p:txBody>
      </p:sp>
      <p:pic>
        <p:nvPicPr>
          <p:cNvPr id="7" name="Picture 6"/>
          <p:cNvPicPr>
            <a:picLocks noChangeAspect="1"/>
          </p:cNvPicPr>
          <p:nvPr/>
        </p:nvPicPr>
        <p:blipFill>
          <a:blip r:embed="rId2"/>
          <a:stretch>
            <a:fillRect/>
          </a:stretch>
        </p:blipFill>
        <p:spPr>
          <a:xfrm>
            <a:off x="1248337" y="1752600"/>
            <a:ext cx="10256275" cy="4724400"/>
          </a:xfrm>
          <a:prstGeom prst="rect">
            <a:avLst/>
          </a:prstGeom>
        </p:spPr>
      </p:pic>
    </p:spTree>
    <p:extLst>
      <p:ext uri="{BB962C8B-B14F-4D97-AF65-F5344CB8AC3E}">
        <p14:creationId xmlns:p14="http://schemas.microsoft.com/office/powerpoint/2010/main" val="18184887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244699"/>
            <a:ext cx="10113963" cy="1888901"/>
          </a:xfrm>
        </p:spPr>
        <p:txBody>
          <a:bodyPr>
            <a:noAutofit/>
          </a:bodyPr>
          <a:lstStyle/>
          <a:p>
            <a:pPr lvl="0" algn="r"/>
            <a:r>
              <a:rPr lang="fa-IR" b="1" dirty="0">
                <a:cs typeface="2  Compset" panose="00000400000000000000" pitchFamily="2" charset="-78"/>
              </a:rPr>
              <a:t>اطلاعات خواسته </a:t>
            </a:r>
            <a:r>
              <a:rPr lang="fa-IR" b="1" dirty="0" smtClean="0">
                <a:cs typeface="2  Compset" panose="00000400000000000000" pitchFamily="2" charset="-78"/>
              </a:rPr>
              <a:t>شده در صفحه ثبت نام </a:t>
            </a:r>
            <a:r>
              <a:rPr lang="fa-IR" b="1" dirty="0">
                <a:cs typeface="2  Compset" panose="00000400000000000000" pitchFamily="2" charset="-78"/>
              </a:rPr>
              <a:t>را </a:t>
            </a:r>
            <a:r>
              <a:rPr lang="fa-IR" b="1" dirty="0" smtClean="0">
                <a:cs typeface="2  Compset" panose="00000400000000000000" pitchFamily="2" charset="-78"/>
              </a:rPr>
              <a:t>وارد نمایید.</a:t>
            </a:r>
            <a:br>
              <a:rPr lang="fa-IR" b="1" dirty="0" smtClean="0">
                <a:cs typeface="2  Compset" panose="00000400000000000000" pitchFamily="2" charset="-78"/>
              </a:rPr>
            </a:br>
            <a:r>
              <a:rPr lang="fa-IR" b="1" dirty="0" smtClean="0">
                <a:cs typeface="2  Compset" panose="00000400000000000000" pitchFamily="2" charset="-78"/>
              </a:rPr>
              <a:t>دقت </a:t>
            </a:r>
            <a:r>
              <a:rPr lang="fa-IR" b="1" dirty="0">
                <a:cs typeface="2  Compset" panose="00000400000000000000" pitchFamily="2" charset="-78"/>
              </a:rPr>
              <a:t>داشته </a:t>
            </a:r>
            <a:r>
              <a:rPr lang="fa-IR" b="1" dirty="0" smtClean="0">
                <a:cs typeface="2  Compset" panose="00000400000000000000" pitchFamily="2" charset="-78"/>
              </a:rPr>
              <a:t>باشيدکه </a:t>
            </a:r>
            <a:r>
              <a:rPr lang="fa-IR" b="1" dirty="0">
                <a:cs typeface="2  Compset" panose="00000400000000000000" pitchFamily="2" charset="-78"/>
              </a:rPr>
              <a:t>نام کاربري الزاما </a:t>
            </a:r>
            <a:r>
              <a:rPr lang="fa-IR" b="1" dirty="0" smtClean="0">
                <a:cs typeface="2  Compset" panose="00000400000000000000" pitchFamily="2" charset="-78"/>
              </a:rPr>
              <a:t>مي بايست حروف یا اعداد لاتين باشد.</a:t>
            </a:r>
            <a:r>
              <a:rPr lang="fa-IR" b="1" dirty="0">
                <a:solidFill>
                  <a:prstClr val="black">
                    <a:lumMod val="75000"/>
                    <a:lumOff val="25000"/>
                  </a:prstClr>
                </a:solidFill>
                <a:cs typeface="2  Compset" panose="00000400000000000000" pitchFamily="2" charset="-78"/>
              </a:rPr>
              <a:t> </a:t>
            </a:r>
            <a:r>
              <a:rPr lang="fa-IR" b="1" dirty="0" smtClean="0">
                <a:solidFill>
                  <a:prstClr val="black">
                    <a:lumMod val="75000"/>
                    <a:lumOff val="25000"/>
                  </a:prstClr>
                </a:solidFill>
                <a:cs typeface="2  Compset" panose="00000400000000000000" pitchFamily="2" charset="-78"/>
              </a:rPr>
              <a:t>داشتن </a:t>
            </a:r>
            <a:r>
              <a:rPr lang="fa-IR" b="1" dirty="0" smtClean="0">
                <a:solidFill>
                  <a:srgbClr val="C00000"/>
                </a:solidFill>
                <a:effectLst>
                  <a:outerShdw blurRad="38100" dist="38100" dir="2700000" algn="tl">
                    <a:srgbClr val="000000">
                      <a:alpha val="43137"/>
                    </a:srgbClr>
                  </a:outerShdw>
                </a:effectLst>
                <a:cs typeface="2  Compset" panose="00000400000000000000" pitchFamily="2" charset="-78"/>
              </a:rPr>
              <a:t>پست الکترونیکی</a:t>
            </a:r>
            <a:r>
              <a:rPr lang="fa-IR" b="1" dirty="0" smtClean="0">
                <a:solidFill>
                  <a:srgbClr val="C00000"/>
                </a:solidFill>
                <a:cs typeface="2  Compset" panose="00000400000000000000" pitchFamily="2" charset="-78"/>
              </a:rPr>
              <a:t> </a:t>
            </a:r>
            <a:r>
              <a:rPr lang="fa-IR" b="1" dirty="0" smtClean="0">
                <a:solidFill>
                  <a:prstClr val="black">
                    <a:lumMod val="75000"/>
                    <a:lumOff val="25000"/>
                  </a:prstClr>
                </a:solidFill>
                <a:cs typeface="2  Compset" panose="00000400000000000000" pitchFamily="2" charset="-78"/>
              </a:rPr>
              <a:t>نیز </a:t>
            </a:r>
            <a:r>
              <a:rPr lang="fa-IR" b="1" dirty="0">
                <a:solidFill>
                  <a:prstClr val="black">
                    <a:lumMod val="75000"/>
                    <a:lumOff val="25000"/>
                  </a:prstClr>
                </a:solidFill>
                <a:cs typeface="2  Compset" panose="00000400000000000000" pitchFamily="2" charset="-78"/>
              </a:rPr>
              <a:t>برای ثبت نام </a:t>
            </a:r>
            <a:r>
              <a:rPr lang="fa-IR" b="1" dirty="0" smtClean="0">
                <a:solidFill>
                  <a:prstClr val="black">
                    <a:lumMod val="75000"/>
                    <a:lumOff val="25000"/>
                  </a:prstClr>
                </a:solidFill>
                <a:cs typeface="2  Compset" panose="00000400000000000000" pitchFamily="2" charset="-78"/>
              </a:rPr>
              <a:t>در پورتال ضروریست. </a:t>
            </a:r>
            <a:r>
              <a:rPr lang="fa-IR" b="1" dirty="0" smtClean="0">
                <a:cs typeface="2  Compset" panose="00000400000000000000" pitchFamily="2" charset="-78"/>
              </a:rPr>
              <a:t/>
            </a:r>
            <a:br>
              <a:rPr lang="fa-IR" b="1" dirty="0" smtClean="0">
                <a:cs typeface="2  Compset" panose="00000400000000000000" pitchFamily="2" charset="-78"/>
              </a:rPr>
            </a:br>
            <a:endParaRPr lang="fa-IR" b="1" dirty="0">
              <a:cs typeface="2  Compset"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4081463" y="2133600"/>
            <a:ext cx="4749800" cy="4724400"/>
          </a:xfrm>
          <a:prstGeom prst="rect">
            <a:avLst/>
          </a:prstGeom>
        </p:spPr>
      </p:pic>
    </p:spTree>
    <p:extLst>
      <p:ext uri="{BB962C8B-B14F-4D97-AF65-F5344CB8AC3E}">
        <p14:creationId xmlns:p14="http://schemas.microsoft.com/office/powerpoint/2010/main" val="1417986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141667"/>
            <a:ext cx="11734799" cy="2228045"/>
          </a:xfrm>
        </p:spPr>
        <p:txBody>
          <a:bodyPr>
            <a:noAutofit/>
          </a:bodyPr>
          <a:lstStyle/>
          <a:p>
            <a:pPr marL="342900" lvl="0" indent="-342900" algn="r">
              <a:spcBef>
                <a:spcPts val="1000"/>
              </a:spcBef>
            </a:pPr>
            <a:r>
              <a:rPr lang="fa-IR" sz="2800" b="1" dirty="0" smtClean="0">
                <a:solidFill>
                  <a:prstClr val="black">
                    <a:lumMod val="75000"/>
                    <a:lumOff val="25000"/>
                  </a:prstClr>
                </a:solidFill>
                <a:cs typeface="2  Compset" panose="00000400000000000000" pitchFamily="2" charset="-78"/>
              </a:rPr>
              <a:t>    بعد </a:t>
            </a:r>
            <a:r>
              <a:rPr lang="fa-IR" sz="2800" b="1" dirty="0">
                <a:solidFill>
                  <a:prstClr val="black">
                    <a:lumMod val="75000"/>
                    <a:lumOff val="25000"/>
                  </a:prstClr>
                </a:solidFill>
                <a:cs typeface="2  Compset" panose="00000400000000000000" pitchFamily="2" charset="-78"/>
              </a:rPr>
              <a:t>از آمدن</a:t>
            </a:r>
            <a:r>
              <a:rPr lang="fa-IR" b="1" dirty="0">
                <a:solidFill>
                  <a:srgbClr val="C00000"/>
                </a:solidFill>
                <a:effectLst>
                  <a:outerShdw blurRad="38100" dist="38100" dir="2700000" algn="tl">
                    <a:srgbClr val="000000">
                      <a:alpha val="43137"/>
                    </a:srgbClr>
                  </a:outerShdw>
                </a:effectLst>
                <a:cs typeface="2  Compset" panose="00000400000000000000" pitchFamily="2" charset="-78"/>
              </a:rPr>
              <a:t> پیغام تایید ثبت نام</a:t>
            </a:r>
            <a:r>
              <a:rPr lang="fa-IR" sz="2800" b="1" dirty="0">
                <a:solidFill>
                  <a:prstClr val="black">
                    <a:lumMod val="75000"/>
                    <a:lumOff val="25000"/>
                  </a:prstClr>
                </a:solidFill>
                <a:cs typeface="2  Compset" panose="00000400000000000000" pitchFamily="2" charset="-78"/>
              </a:rPr>
              <a:t>، کاربر مي بايست کلمه عبوري که در مرحله قبل وارد نموده را دوباره وارد کرده، تا اين نام کاربري فعال شود</a:t>
            </a:r>
            <a:r>
              <a:rPr lang="fa-IR" sz="2800" b="1" dirty="0" smtClean="0">
                <a:solidFill>
                  <a:prstClr val="black">
                    <a:lumMod val="75000"/>
                    <a:lumOff val="25000"/>
                  </a:prstClr>
                </a:solidFill>
                <a:cs typeface="2  Compset" panose="00000400000000000000" pitchFamily="2" charset="-78"/>
              </a:rPr>
              <a:t>.</a:t>
            </a:r>
            <a:br>
              <a:rPr lang="fa-IR" sz="2800" b="1" dirty="0" smtClean="0">
                <a:solidFill>
                  <a:prstClr val="black">
                    <a:lumMod val="75000"/>
                    <a:lumOff val="25000"/>
                  </a:prstClr>
                </a:solidFill>
                <a:cs typeface="2  Compset" panose="00000400000000000000" pitchFamily="2" charset="-78"/>
              </a:rPr>
            </a:br>
            <a:r>
              <a:rPr lang="en-US" sz="2800" b="1" dirty="0">
                <a:solidFill>
                  <a:prstClr val="black">
                    <a:lumMod val="75000"/>
                    <a:lumOff val="25000"/>
                  </a:prstClr>
                </a:solidFill>
                <a:cs typeface="2  Compset" panose="00000400000000000000" pitchFamily="2" charset="-78"/>
              </a:rPr>
              <a:t/>
            </a:r>
            <a:br>
              <a:rPr lang="en-US" sz="2800" b="1" dirty="0">
                <a:solidFill>
                  <a:prstClr val="black">
                    <a:lumMod val="75000"/>
                    <a:lumOff val="25000"/>
                  </a:prstClr>
                </a:solidFill>
                <a:cs typeface="2  Compset" panose="00000400000000000000" pitchFamily="2" charset="-78"/>
              </a:rPr>
            </a:br>
            <a:r>
              <a:rPr lang="fa-IR" sz="2800" b="1" dirty="0" smtClean="0">
                <a:solidFill>
                  <a:schemeClr val="tx1">
                    <a:lumMod val="95000"/>
                    <a:lumOff val="5000"/>
                  </a:schemeClr>
                </a:solidFill>
                <a:cs typeface="2  Compset" panose="00000400000000000000" pitchFamily="2" charset="-78"/>
              </a:rPr>
              <a:t>دقت </a:t>
            </a:r>
            <a:r>
              <a:rPr lang="fa-IR" sz="2800" b="1" dirty="0">
                <a:solidFill>
                  <a:schemeClr val="tx1">
                    <a:lumMod val="95000"/>
                    <a:lumOff val="5000"/>
                  </a:schemeClr>
                </a:solidFill>
                <a:cs typeface="2  Compset" panose="00000400000000000000" pitchFamily="2" charset="-78"/>
              </a:rPr>
              <a:t>داشته باشید که: </a:t>
            </a:r>
            <a:r>
              <a:rPr lang="fa-IR" sz="2800" b="1" dirty="0">
                <a:solidFill>
                  <a:srgbClr val="008000"/>
                </a:solidFill>
                <a:cs typeface="2  Compset" panose="00000400000000000000" pitchFamily="2" charset="-78"/>
              </a:rPr>
              <a:t>حفظ و نگهداری نام کاربری و کلمه عبور برای ورود به پورتال در دفعات بعد ضروری است.</a:t>
            </a:r>
            <a:r>
              <a:rPr lang="en-US" sz="2800" b="1" dirty="0">
                <a:solidFill>
                  <a:srgbClr val="008000"/>
                </a:solidFill>
                <a:cs typeface="2  Compset" panose="00000400000000000000" pitchFamily="2" charset="-78"/>
              </a:rPr>
              <a:t/>
            </a:r>
            <a:br>
              <a:rPr lang="en-US" sz="2800" b="1" dirty="0">
                <a:solidFill>
                  <a:srgbClr val="008000"/>
                </a:solidFill>
                <a:cs typeface="2  Compset" panose="00000400000000000000" pitchFamily="2" charset="-78"/>
              </a:rPr>
            </a:br>
            <a:r>
              <a:rPr lang="fa-IR" sz="2800" b="1" dirty="0">
                <a:solidFill>
                  <a:prstClr val="black">
                    <a:lumMod val="75000"/>
                    <a:lumOff val="25000"/>
                  </a:prstClr>
                </a:solidFill>
                <a:cs typeface="2  Compset" panose="00000400000000000000" pitchFamily="2" charset="-78"/>
              </a:rPr>
              <a:t/>
            </a:r>
            <a:br>
              <a:rPr lang="fa-IR" sz="2800" b="1" dirty="0">
                <a:solidFill>
                  <a:prstClr val="black">
                    <a:lumMod val="75000"/>
                    <a:lumOff val="25000"/>
                  </a:prstClr>
                </a:solidFill>
                <a:cs typeface="2  Compset" panose="00000400000000000000" pitchFamily="2" charset="-78"/>
              </a:rPr>
            </a:br>
            <a:endParaRPr lang="fa-IR" sz="4800" b="1" dirty="0">
              <a:cs typeface="2  Compset"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819400" y="2073498"/>
            <a:ext cx="5657850" cy="4784501"/>
          </a:xfrm>
          <a:prstGeom prst="rect">
            <a:avLst/>
          </a:prstGeom>
        </p:spPr>
      </p:pic>
    </p:spTree>
    <p:extLst>
      <p:ext uri="{BB962C8B-B14F-4D97-AF65-F5344CB8AC3E}">
        <p14:creationId xmlns:p14="http://schemas.microsoft.com/office/powerpoint/2010/main" val="21722065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0699" y="0"/>
            <a:ext cx="6303963" cy="933450"/>
          </a:xfrm>
        </p:spPr>
        <p:txBody>
          <a:bodyPr>
            <a:noAutofit/>
          </a:bodyPr>
          <a:lstStyle/>
          <a:p>
            <a:pPr algn="r"/>
            <a:r>
              <a:rPr lang="fa-IR" sz="4400" b="1" dirty="0">
                <a:solidFill>
                  <a:srgbClr val="808000"/>
                </a:solidFill>
                <a:cs typeface="B Titr" panose="00000700000000000000" pitchFamily="2" charset="-78"/>
              </a:rPr>
              <a:t>روند عضویت در کتابخانه:</a:t>
            </a:r>
            <a:r>
              <a:rPr lang="en-US" sz="4400" dirty="0">
                <a:solidFill>
                  <a:srgbClr val="808000"/>
                </a:solidFill>
                <a:cs typeface="B Titr" panose="00000700000000000000" pitchFamily="2" charset="-78"/>
              </a:rPr>
              <a:t/>
            </a:r>
            <a:br>
              <a:rPr lang="en-US" sz="4400" dirty="0">
                <a:solidFill>
                  <a:srgbClr val="808000"/>
                </a:solidFill>
                <a:cs typeface="B Titr" panose="00000700000000000000" pitchFamily="2" charset="-78"/>
              </a:rPr>
            </a:br>
            <a:endParaRPr lang="fa-IR" sz="4400" dirty="0">
              <a:solidFill>
                <a:srgbClr val="808000"/>
              </a:solidFill>
              <a:cs typeface="B Titr" panose="00000700000000000000" pitchFamily="2" charset="-78"/>
            </a:endParaRPr>
          </a:p>
        </p:txBody>
      </p:sp>
      <p:sp>
        <p:nvSpPr>
          <p:cNvPr id="3" name="Content Placeholder 2"/>
          <p:cNvSpPr>
            <a:spLocks noGrp="1"/>
          </p:cNvSpPr>
          <p:nvPr>
            <p:ph idx="1"/>
          </p:nvPr>
        </p:nvSpPr>
        <p:spPr>
          <a:xfrm>
            <a:off x="1571222" y="933450"/>
            <a:ext cx="10161432" cy="5789322"/>
          </a:xfrm>
        </p:spPr>
        <p:txBody>
          <a:bodyPr/>
          <a:lstStyle/>
          <a:p>
            <a:r>
              <a:rPr lang="fa-IR" sz="2400" b="1" dirty="0" smtClean="0">
                <a:cs typeface="2  Compset" panose="00000400000000000000" pitchFamily="2" charset="-78"/>
              </a:rPr>
              <a:t>پس </a:t>
            </a:r>
            <a:r>
              <a:rPr lang="fa-IR" sz="2400" b="1" dirty="0">
                <a:cs typeface="2  Compset" panose="00000400000000000000" pitchFamily="2" charset="-78"/>
              </a:rPr>
              <a:t>از وارد شدن به صفحه </a:t>
            </a:r>
            <a:r>
              <a:rPr lang="fa-IR" sz="2400" b="1" dirty="0" smtClean="0">
                <a:solidFill>
                  <a:srgbClr val="C00000"/>
                </a:solidFill>
                <a:cs typeface="2  Compset" panose="00000400000000000000" pitchFamily="2" charset="-78"/>
              </a:rPr>
              <a:t>عضویت در </a:t>
            </a:r>
            <a:r>
              <a:rPr lang="fa-IR" sz="2400" b="1" dirty="0">
                <a:solidFill>
                  <a:srgbClr val="C00000"/>
                </a:solidFill>
                <a:cs typeface="2  Compset" panose="00000400000000000000" pitchFamily="2" charset="-78"/>
              </a:rPr>
              <a:t>کتابخانه</a:t>
            </a:r>
            <a:r>
              <a:rPr lang="fa-IR" sz="2400" b="1" dirty="0">
                <a:cs typeface="2  Compset" panose="00000400000000000000" pitchFamily="2" charset="-78"/>
              </a:rPr>
              <a:t>، کاربر نام </a:t>
            </a:r>
            <a:r>
              <a:rPr lang="fa-IR" sz="2400" b="1" dirty="0" smtClean="0">
                <a:cs typeface="2  Compset" panose="00000400000000000000" pitchFamily="2" charset="-78"/>
              </a:rPr>
              <a:t>کتابخانه </a:t>
            </a:r>
            <a:r>
              <a:rPr lang="fa-IR" sz="2400" b="1" dirty="0">
                <a:cs typeface="2  Compset" panose="00000400000000000000" pitchFamily="2" charset="-78"/>
              </a:rPr>
              <a:t>ای که می خواهد عضو شود را انتخاب می کند. </a:t>
            </a:r>
            <a:endParaRPr lang="fa-IR" b="1" dirty="0"/>
          </a:p>
        </p:txBody>
      </p:sp>
      <p:pic>
        <p:nvPicPr>
          <p:cNvPr id="5" name="Picture 4"/>
          <p:cNvPicPr>
            <a:picLocks noChangeAspect="1"/>
          </p:cNvPicPr>
          <p:nvPr/>
        </p:nvPicPr>
        <p:blipFill>
          <a:blip r:embed="rId2"/>
          <a:stretch>
            <a:fillRect/>
          </a:stretch>
        </p:blipFill>
        <p:spPr>
          <a:xfrm>
            <a:off x="1714500" y="1866900"/>
            <a:ext cx="9863137" cy="4710112"/>
          </a:xfrm>
          <a:prstGeom prst="rect">
            <a:avLst/>
          </a:prstGeom>
        </p:spPr>
      </p:pic>
    </p:spTree>
    <p:extLst>
      <p:ext uri="{BB962C8B-B14F-4D97-AF65-F5344CB8AC3E}">
        <p14:creationId xmlns:p14="http://schemas.microsoft.com/office/powerpoint/2010/main" val="843596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Retrospect</Template>
  <TotalTime>1976</TotalTime>
  <Words>1369</Words>
  <Application>Microsoft Office PowerPoint</Application>
  <PresentationFormat>Widescreen</PresentationFormat>
  <Paragraphs>160</Paragraphs>
  <Slides>32</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2  Baran</vt:lpstr>
      <vt:lpstr>2  Barcode</vt:lpstr>
      <vt:lpstr>2  Compset</vt:lpstr>
      <vt:lpstr>2  Davat</vt:lpstr>
      <vt:lpstr>Antique Olive</vt:lpstr>
      <vt:lpstr>Arial</vt:lpstr>
      <vt:lpstr>B Titr</vt:lpstr>
      <vt:lpstr>Century Gothic</vt:lpstr>
      <vt:lpstr>DejaVu Sans</vt:lpstr>
      <vt:lpstr>Tahoma</vt:lpstr>
      <vt:lpstr>Times New Roman</vt:lpstr>
      <vt:lpstr>Wingdings</vt:lpstr>
      <vt:lpstr>Wingdings 3</vt:lpstr>
      <vt:lpstr>Wisp</vt:lpstr>
      <vt:lpstr> </vt:lpstr>
      <vt:lpstr> کارگاه آموزشی  آشنایی با چگونگی استفاده از کتابخانه های دانشگاه و نحوه دسترسی به منابع  </vt:lpstr>
      <vt:lpstr>فهرست مطالب:</vt:lpstr>
      <vt:lpstr>نحوه استفاده از کتابخانه: </vt:lpstr>
      <vt:lpstr>راهنمای عضویت در کتابخانه ها:</vt:lpstr>
      <vt:lpstr> روند ثبت نام در پورتال :</vt:lpstr>
      <vt:lpstr>اطلاعات خواسته شده در صفحه ثبت نام را وارد نمایید. دقت داشته باشيدکه نام کاربري الزاما مي بايست حروف یا اعداد لاتين باشد. داشتن پست الکترونیکی نیز برای ثبت نام در پورتال ضروریست.  </vt:lpstr>
      <vt:lpstr>    بعد از آمدن پیغام تایید ثبت نام، کاربر مي بايست کلمه عبوري که در مرحله قبل وارد نموده را دوباره وارد کرده، تا اين نام کاربري فعال شود.  دقت داشته باشید که: حفظ و نگهداری نام کاربری و کلمه عبور برای ورود به پورتال در دفعات بعد ضروری است.  </vt:lpstr>
      <vt:lpstr>روند عضویت در کتابخانه: </vt:lpstr>
      <vt:lpstr>برای عضویت در کتابخانه 2حالت وجود دارد:</vt:lpstr>
      <vt:lpstr>2- کاربر عضو کتابخانه نبوده: در این حالت کاربر باید با انتخاب گزینه (در صورت عدم عضویت اینجا را کیلیک کنید) و پرکردن اطلاعات خواسته شده درخواست عضويت در کتابخانه را برای مسئول کتابخانه ارسال نماید. پس از مراجعه حضوری وتاييد مسئول کتابخانه، کاربر مي تواند از کتابخانه و امکانات پورتال استفاده نماید.  </vt:lpstr>
      <vt:lpstr>جستجوی منابع در پورتال کتابخانه دیجیتال: </vt:lpstr>
      <vt:lpstr>برای جستجوی جامع تر ترجیحاً از کلیدواژه های دوقسمتی استفاده نکنید ولی در صورت نیازآنها به دو صورت جدا و متصل جستجو نمایید.</vt:lpstr>
      <vt:lpstr>به عنوان مثال کلیدواژه بین المللی به دو صورت جدا و متصل جستجو شد که در هر بار تعداد نتایج متفاوت است. </vt:lpstr>
      <vt:lpstr>بعد از اینکه کلیدواژه مورد نظر را جستجو کردیم، در صفحه بازشده روی « عنوان کتابخانه » یا  عبارت «کتاب فارسی» کلیک نمایید تا نتایج جستجو ظاهر شود.</vt:lpstr>
      <vt:lpstr>در صفحه نتایج جهت دیدن جزئیات بیشتر روی «عنوان مورد نظر» یا عبارت «مشاهده کامل مدرک» کلیک نمایید. </vt:lpstr>
      <vt:lpstr>در  این صفحه با انتخاب گزینه « نمایش کامل »، جزئیات کتاب قابل مشاهده است. ضمناً در صورتی که در قسمت وضعیت، کتاب در امانت باشد، می توان با انتخاب گزینه «رزرو مدرک» کتاب را رزرو نمود؛ مشروط به اینکه با نام کاربری خود جستجو کرده و عضو کتابخانه نیز باشد، این گزینه قابل رویت خواهد بود اما در حالت جستجو به صورت عمومی این گزینه نمایش داده نمی شود.</vt:lpstr>
      <vt:lpstr>تمدیدمدارک:      کاربران می‌توانند کتاب موردنظر را در صورتی که رزرو نباشد، از طریق پورتال (کتابخانه شخصی&gt;&gt; تمدید مدارک) و در صورت عدم دسترسی به پورتال، حضوری یا تلفنی به تعداد دفعاتی که کتابخانه مربوطه تعریف نموده است تمدید نمایند. و تمدید بیشتر نیز به صورت حضوری و درصورت صلاحدید مسئول امانت صورت می پذیرد و در صورتی که رزور شده باشد ملزم به بازگشت کتاب در تاریخ مقرر هستند. به ازای هر روز تاخیر نیز جریمه دیرکرد در نظر گرفته می شود.</vt:lpstr>
      <vt:lpstr>راهنمای دریافت متن کامل مقالات از پایگاههای اطلاعاتی  </vt:lpstr>
      <vt:lpstr>مراحل دریافت متن کامل مقاله از طریق سامانه  MDR: </vt:lpstr>
      <vt:lpstr>در مورد مقالات لاتین نیز پس از جستجو در پایگاههای اطلاعاتی و یافتن مقاله مورد نظر، DOI مقاله (شناسه دیجیتال، یک کد عددی است که همانند اثر انگشت برای هر مقاله بی همتاست.) را کپی کرده و در کادر مشخص شده در قسمت درخواست جدید در MDR وارد نمایید.  </vt:lpstr>
      <vt:lpstr>متن کامل مقاله تا 24 ساعت آینده در قسمت درخواست های جاری در سامانه MDR ضمیمه خواهد شد. </vt:lpstr>
      <vt:lpstr>                معرفی تعدادی از پایگاههای اطلاعاتی فارسی</vt:lpstr>
      <vt:lpstr>معرفی تعدادی از پایگاههای اطلاعاتی فارسی</vt:lpstr>
      <vt:lpstr>معرفی تعدادی از پایگاههای اطلاعاتی فارسی</vt:lpstr>
      <vt:lpstr>معرفی تعدادی از پایگاههای اطلاعاتی فارسی</vt:lpstr>
      <vt:lpstr>معرفی تعدادی از پایگاههای اطلاعاتی فارسی</vt:lpstr>
      <vt:lpstr>معرفی تعدادی از پایگاههای اطلاعاتی فارسی</vt:lpstr>
      <vt:lpstr>معرفی تعدادی از پایگاههای اطلاعاتی لاتین </vt:lpstr>
      <vt:lpstr>معرفی تعدادی از پایگاههای اطلاعاتی لاتین</vt:lpstr>
      <vt:lpstr>معرفی تعدادی از پایگاههای اطلاعاتی لاتین</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pc</dc:creator>
  <cp:lastModifiedBy>pc</cp:lastModifiedBy>
  <cp:revision>122</cp:revision>
  <dcterms:created xsi:type="dcterms:W3CDTF">2019-09-17T04:30:06Z</dcterms:created>
  <dcterms:modified xsi:type="dcterms:W3CDTF">2019-09-28T09:45:51Z</dcterms:modified>
</cp:coreProperties>
</file>